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9" r:id="rId4"/>
    <p:sldId id="262" r:id="rId5"/>
    <p:sldId id="274" r:id="rId6"/>
    <p:sldId id="273" r:id="rId7"/>
    <p:sldId id="275" r:id="rId8"/>
    <p:sldId id="263" r:id="rId9"/>
    <p:sldId id="270" r:id="rId10"/>
    <p:sldId id="264" r:id="rId11"/>
    <p:sldId id="271" r:id="rId12"/>
    <p:sldId id="256" r:id="rId13"/>
    <p:sldId id="258" r:id="rId14"/>
    <p:sldId id="259" r:id="rId15"/>
    <p:sldId id="272" r:id="rId16"/>
    <p:sldId id="266" r:id="rId17"/>
    <p:sldId id="257" r:id="rId18"/>
    <p:sldId id="265" r:id="rId19"/>
    <p:sldId id="268" r:id="rId20"/>
    <p:sldId id="267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1C2F-167A-4489-9D1A-DA00C0FA86EF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92F7E-E07F-41EF-9F9B-DFE1BCD22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1C2F-167A-4489-9D1A-DA00C0FA86EF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92F7E-E07F-41EF-9F9B-DFE1BCD22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1C2F-167A-4489-9D1A-DA00C0FA86EF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92F7E-E07F-41EF-9F9B-DFE1BCD22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1C2F-167A-4489-9D1A-DA00C0FA86EF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92F7E-E07F-41EF-9F9B-DFE1BCD22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1C2F-167A-4489-9D1A-DA00C0FA86EF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92F7E-E07F-41EF-9F9B-DFE1BCD22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1C2F-167A-4489-9D1A-DA00C0FA86EF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92F7E-E07F-41EF-9F9B-DFE1BCD22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1C2F-167A-4489-9D1A-DA00C0FA86EF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92F7E-E07F-41EF-9F9B-DFE1BCD22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1C2F-167A-4489-9D1A-DA00C0FA86EF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92F7E-E07F-41EF-9F9B-DFE1BCD22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1C2F-167A-4489-9D1A-DA00C0FA86EF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92F7E-E07F-41EF-9F9B-DFE1BCD22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1C2F-167A-4489-9D1A-DA00C0FA86EF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92F7E-E07F-41EF-9F9B-DFE1BCD22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1C2F-167A-4489-9D1A-DA00C0FA86EF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92F7E-E07F-41EF-9F9B-DFE1BCD22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C1C2F-167A-4489-9D1A-DA00C0FA86EF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92F7E-E07F-41EF-9F9B-DFE1BCD2292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658406_81-p-fon-dlya-prezentatsii-deti-v-detskom-sadu-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1340768"/>
            <a:ext cx="66967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Автоматизация звука Ш</a:t>
            </a:r>
          </a:p>
          <a:p>
            <a:pPr algn="ctr"/>
            <a:endParaRPr lang="ru-RU" sz="5400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Учитель – логопед: Суханова И.В.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.jimcdn.com/app/cms/image/transf/none/path/sfe797574e076809d/backgroundarea/id84f3b43588e4cc4/version/1462982617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Произносить слова, выделяя звук </a:t>
            </a:r>
            <a:r>
              <a:rPr lang="ru-RU" b="1" dirty="0" err="1" smtClean="0">
                <a:solidFill>
                  <a:srgbClr val="0070C0"/>
                </a:solidFill>
              </a:rPr>
              <a:t>ш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25000" lnSpcReduction="20000"/>
          </a:bodyPr>
          <a:lstStyle/>
          <a:p>
            <a:r>
              <a:rPr lang="ru-RU" sz="5600" b="1" dirty="0">
                <a:solidFill>
                  <a:srgbClr val="FF0000"/>
                </a:solidFill>
                <a:latin typeface="+mj-lt"/>
              </a:rPr>
              <a:t>Произносить слова со стечением согласных, выделяя звук [Ш]:</a:t>
            </a:r>
          </a:p>
          <a:p>
            <a:r>
              <a:rPr lang="ru-RU" sz="5600" b="1" dirty="0">
                <a:latin typeface="+mj-lt"/>
              </a:rPr>
              <a:t>    Башня, букашка, пашня, кашка, пташка, башмак, каштан; кошка, окошко, мошка, Тимошка; пушка, подушка, избушка, мушка, кукушка, опушка, квакушка, катушка, бабушка, дедушка, ушки, кадушка; пышка, мышка, донышко, пятнышко; вишня, мишка.</a:t>
            </a:r>
          </a:p>
          <a:p>
            <a:r>
              <a:rPr lang="ru-RU" sz="5600" b="1" dirty="0">
                <a:latin typeface="+mj-lt"/>
              </a:rPr>
              <a:t> </a:t>
            </a:r>
          </a:p>
          <a:p>
            <a:r>
              <a:rPr lang="ru-RU" sz="5600" b="1" dirty="0" smtClean="0">
                <a:solidFill>
                  <a:srgbClr val="FF0000"/>
                </a:solidFill>
                <a:latin typeface="+mj-lt"/>
              </a:rPr>
              <a:t>Произносить </a:t>
            </a:r>
            <a:r>
              <a:rPr lang="ru-RU" sz="5600" b="1" dirty="0">
                <a:solidFill>
                  <a:srgbClr val="FF0000"/>
                </a:solidFill>
                <a:latin typeface="+mj-lt"/>
              </a:rPr>
              <a:t>слова, выделяя звук [Ш]:</a:t>
            </a:r>
          </a:p>
          <a:p>
            <a:r>
              <a:rPr lang="ru-RU" sz="5600" b="1" dirty="0">
                <a:latin typeface="+mj-lt"/>
              </a:rPr>
              <a:t>   Ваш, наш, гуашь, душ, тушь, тишь, мякиш, финиш, мышь, камыш, детёныш, ешь, пьёшь, поёшь, идёшь, ландыш; ковш.</a:t>
            </a:r>
          </a:p>
          <a:p>
            <a:r>
              <a:rPr lang="ru-RU" sz="5600" b="1" dirty="0">
                <a:latin typeface="+mj-lt"/>
              </a:rPr>
              <a:t> </a:t>
            </a:r>
          </a:p>
          <a:p>
            <a:r>
              <a:rPr lang="ru-RU" sz="5600" b="1" dirty="0" smtClean="0">
                <a:solidFill>
                  <a:srgbClr val="FF0000"/>
                </a:solidFill>
                <a:latin typeface="+mj-lt"/>
              </a:rPr>
              <a:t>Заменить </a:t>
            </a:r>
            <a:r>
              <a:rPr lang="ru-RU" sz="5600" b="1" dirty="0">
                <a:solidFill>
                  <a:srgbClr val="FF0000"/>
                </a:solidFill>
                <a:latin typeface="+mj-lt"/>
              </a:rPr>
              <a:t>в словах первый звук на звук Ш:</a:t>
            </a:r>
          </a:p>
          <a:p>
            <a:r>
              <a:rPr lang="ru-RU" sz="5600" b="1" dirty="0">
                <a:latin typeface="+mj-lt"/>
              </a:rPr>
              <a:t>тапки –</a:t>
            </a:r>
          </a:p>
          <a:p>
            <a:r>
              <a:rPr lang="ru-RU" sz="5600" b="1" dirty="0">
                <a:latin typeface="+mj-lt"/>
              </a:rPr>
              <a:t>губы –</a:t>
            </a:r>
          </a:p>
          <a:p>
            <a:r>
              <a:rPr lang="ru-RU" sz="5600" b="1" dirty="0">
                <a:latin typeface="+mj-lt"/>
              </a:rPr>
              <a:t>топот –</a:t>
            </a:r>
          </a:p>
          <a:p>
            <a:r>
              <a:rPr lang="ru-RU" sz="5600" b="1" dirty="0">
                <a:latin typeface="+mj-lt"/>
              </a:rPr>
              <a:t>мыло –</a:t>
            </a:r>
          </a:p>
          <a:p>
            <a:r>
              <a:rPr lang="ru-RU" sz="5600" b="1" dirty="0">
                <a:latin typeface="+mj-lt"/>
              </a:rPr>
              <a:t>(пар) –</a:t>
            </a:r>
          </a:p>
          <a:p>
            <a:r>
              <a:rPr lang="ru-RU" sz="5600" b="1" dirty="0">
                <a:latin typeface="+mj-lt"/>
              </a:rPr>
              <a:t>(споры) –</a:t>
            </a:r>
          </a:p>
          <a:p>
            <a:r>
              <a:rPr lang="ru-RU" sz="5600" b="1" dirty="0">
                <a:latin typeface="+mj-lt"/>
              </a:rPr>
              <a:t> </a:t>
            </a:r>
          </a:p>
          <a:p>
            <a:r>
              <a:rPr lang="ru-RU" sz="5600" b="1" dirty="0" smtClean="0">
                <a:solidFill>
                  <a:srgbClr val="FF0000"/>
                </a:solidFill>
                <a:latin typeface="+mj-lt"/>
              </a:rPr>
              <a:t>Заменить </a:t>
            </a:r>
            <a:r>
              <a:rPr lang="ru-RU" sz="5600" b="1" dirty="0">
                <a:solidFill>
                  <a:srgbClr val="FF0000"/>
                </a:solidFill>
                <a:latin typeface="+mj-lt"/>
              </a:rPr>
              <a:t>в словах последний звук на звук Ш:</a:t>
            </a:r>
          </a:p>
          <a:p>
            <a:r>
              <a:rPr lang="ru-RU" sz="5600" b="1" dirty="0">
                <a:latin typeface="+mj-lt"/>
              </a:rPr>
              <a:t>дуб –</a:t>
            </a:r>
          </a:p>
          <a:p>
            <a:r>
              <a:rPr lang="ru-RU" sz="5600" b="1" dirty="0">
                <a:latin typeface="+mj-lt"/>
              </a:rPr>
              <a:t>идёт –</a:t>
            </a:r>
          </a:p>
          <a:p>
            <a:r>
              <a:rPr lang="ru-RU" sz="5600" b="1" dirty="0">
                <a:latin typeface="+mj-lt"/>
              </a:rPr>
              <a:t>поёт –</a:t>
            </a:r>
          </a:p>
          <a:p>
            <a:r>
              <a:rPr lang="ru-RU" sz="5600" b="1" dirty="0">
                <a:latin typeface="+mj-lt"/>
              </a:rPr>
              <a:t>едет –</a:t>
            </a:r>
          </a:p>
          <a:p>
            <a:r>
              <a:rPr lang="ru-RU" sz="5600" b="1" dirty="0">
                <a:latin typeface="+mj-lt"/>
              </a:rPr>
              <a:t>дышит –</a:t>
            </a:r>
          </a:p>
          <a:p>
            <a:r>
              <a:rPr lang="ru-RU" sz="5600" b="1" dirty="0">
                <a:latin typeface="+mj-lt"/>
              </a:rPr>
              <a:t>падает –</a:t>
            </a:r>
          </a:p>
          <a:p>
            <a:r>
              <a:rPr lang="ru-RU" sz="5600" b="1" dirty="0">
                <a:latin typeface="+mj-lt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58406_81-p-fon-dlya-prezentatsii-deti-v-detskom-sadu-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Грамматические игры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5776" y="1600200"/>
            <a:ext cx="6131024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Ответить на вопросы, отчетливо произнося звук Ш:</a:t>
            </a:r>
          </a:p>
          <a:p>
            <a:r>
              <a:rPr lang="ru-RU" dirty="0"/>
              <a:t>Каша из пшена какая?</a:t>
            </a:r>
          </a:p>
          <a:p>
            <a:r>
              <a:rPr lang="ru-RU" dirty="0"/>
              <a:t>Сок из вишни какой?</a:t>
            </a:r>
          </a:p>
          <a:p>
            <a:r>
              <a:rPr lang="ru-RU" dirty="0"/>
              <a:t>Слон не маленький, а какой?</a:t>
            </a:r>
          </a:p>
          <a:p>
            <a:r>
              <a:rPr lang="ru-RU" dirty="0"/>
              <a:t>Компот из груш какой?</a:t>
            </a:r>
          </a:p>
          <a:p>
            <a:r>
              <a:rPr lang="ru-RU" dirty="0"/>
              <a:t>Конфеты из шоколада какие?</a:t>
            </a:r>
          </a:p>
          <a:p>
            <a:r>
              <a:rPr lang="ru-RU" dirty="0"/>
              <a:t>Шоссе не узкое, а какое?</a:t>
            </a:r>
          </a:p>
          <a:p>
            <a:r>
              <a:rPr lang="ru-RU" dirty="0"/>
              <a:t>Шапка из шерсти какая?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58406_81-p-fon-dlya-prezentatsii-deti-v-detskom-sadu-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00811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«Один много»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12776"/>
            <a:ext cx="6400800" cy="422602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Рисунок 6" descr="https://adnow.ru/wp-content/uploads/2019/03/7973.85_3.jpg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35696" y="1124744"/>
            <a:ext cx="951350" cy="118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adnow.ru/wp-content/uploads/2019/03/7973.85_3.jpg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83968" y="1124744"/>
            <a:ext cx="949482" cy="1131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adnow.ru/wp-content/uploads/2019/03/7973.85_3.jpg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64088" y="1124744"/>
            <a:ext cx="949482" cy="1131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adnow.ru/wp-content/uploads/2019/03/7973.85_3.jpg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00192" y="1196752"/>
            <a:ext cx="949482" cy="1131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i.pinimg.com/736x/28/1c/22/281c2296c83bf53473d4f8d2871def42.jpg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75656" y="2492896"/>
            <a:ext cx="1516394" cy="1508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i.pinimg.com/736x/28/1c/22/281c2296c83bf53473d4f8d2871def42.jpg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28184" y="2636912"/>
            <a:ext cx="1516394" cy="1508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i.pinimg.com/736x/28/1c/22/281c2296c83bf53473d4f8d2871def42.jpg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48064" y="2636912"/>
            <a:ext cx="1516394" cy="1508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i.pinimg.com/736x/28/1c/22/281c2296c83bf53473d4f8d2871def42.jpg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51920" y="2636912"/>
            <a:ext cx="1516394" cy="1508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www.first-americans.spb.ru/wp-content/uploads/2014/12/s-25.jpg"/>
          <p:cNvPicPr/>
          <p:nvPr/>
        </p:nvPicPr>
        <p:blipFill>
          <a:blip r:embed="rId6" cstate="email">
            <a:clrChange>
              <a:clrFrom>
                <a:srgbClr val="FFFBFC"/>
              </a:clrFrom>
              <a:clrTo>
                <a:srgbClr val="FF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87824" y="4149080"/>
            <a:ext cx="1632589" cy="1440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www.first-americans.spb.ru/wp-content/uploads/2014/12/s-25.jpg"/>
          <p:cNvPicPr/>
          <p:nvPr/>
        </p:nvPicPr>
        <p:blipFill>
          <a:blip r:embed="rId6" cstate="email">
            <a:clrChange>
              <a:clrFrom>
                <a:srgbClr val="FFFBFC"/>
              </a:clrFrom>
              <a:clrTo>
                <a:srgbClr val="FF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08304" y="4869160"/>
            <a:ext cx="1632589" cy="1440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www.first-americans.spb.ru/wp-content/uploads/2014/12/s-25.jpg"/>
          <p:cNvPicPr/>
          <p:nvPr/>
        </p:nvPicPr>
        <p:blipFill>
          <a:blip r:embed="rId6" cstate="email">
            <a:clrChange>
              <a:clrFrom>
                <a:srgbClr val="FFFBFC"/>
              </a:clrFrom>
              <a:clrTo>
                <a:srgbClr val="FF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64088" y="4869160"/>
            <a:ext cx="1632589" cy="1440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https://www.first-americans.spb.ru/wp-content/uploads/2014/12/s-25.jpg"/>
          <p:cNvPicPr/>
          <p:nvPr/>
        </p:nvPicPr>
        <p:blipFill>
          <a:blip r:embed="rId6" cstate="email">
            <a:clrChange>
              <a:clrFrom>
                <a:srgbClr val="FFFBFC"/>
              </a:clrFrom>
              <a:clrTo>
                <a:srgbClr val="FF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28184" y="4869160"/>
            <a:ext cx="1632589" cy="1440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58406_81-p-fon-dlya-prezentatsii-deti-v-detskom-sadu-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«В гостях у гномика» </a:t>
            </a:r>
            <a:endParaRPr lang="ru-RU" dirty="0"/>
          </a:p>
        </p:txBody>
      </p:sp>
      <p:pic>
        <p:nvPicPr>
          <p:cNvPr id="5" name="Содержимое 4" descr="https://dolds13.edumsko.ru/uploads/7000/26359/section/362395/0_12b7e5_3b26009b_orig.pn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404664"/>
            <a:ext cx="1650297" cy="2301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www.suvmedia.ru/cdn/models/54439809/699e98ea0b6b622ae4f5832b8da1936e.jpg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1500" y="1339373"/>
            <a:ext cx="1122996" cy="12568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470302" y="1340768"/>
            <a:ext cx="4203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У нас шапка, а у гномика маленькая шапочка.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8" name="Рисунок 7" descr="https://avatars.mds.yandex.net/get-pdb/195449/e913999f-4904-4321-b7de-417b3511713a/s1200?webp=fals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1612900" cy="1438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www.1mir.ru/upload/shop_5/2/5/2/item_25223/shop_items_catalog_image25223.jpg"/>
          <p:cNvPicPr/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59832" y="4869160"/>
            <a:ext cx="1700767" cy="1561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www.toyway.ru/upload/iblock/734/RASTAR_71500_10.jpg"/>
          <p:cNvPicPr/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11960" y="2492896"/>
            <a:ext cx="2209800" cy="1451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ds05.infourok.ru/uploads/ex/1386/0004baed-00e20f39/8/hello_html_m6b0fd290.pn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2647315" cy="169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static-i.vkostume.ru/data/vkostume/images/item_photos/src/187040/krasno-zelenyj_kolpak_elfa_0.jpg"/>
          <p:cNvPicPr/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96336" y="4437112"/>
            <a:ext cx="1168399" cy="1369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58406_81-p-fon-dlya-prezentatsii-deti-v-detskom-sadu-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«Жадина»</a:t>
            </a:r>
            <a:endParaRPr lang="ru-RU" dirty="0"/>
          </a:p>
        </p:txBody>
      </p:sp>
      <p:pic>
        <p:nvPicPr>
          <p:cNvPr id="10" name="Содержимое 9" descr="https://i.pinimg.com/736x/28/1c/22/281c2296c83bf53473d4f8d2871def42.jpg"/>
          <p:cNvPicPr>
            <a:picLocks noGrp="1"/>
          </p:cNvPicPr>
          <p:nvPr>
            <p:ph idx="1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181927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i.pinimg.com/736x/3a/2a/31/3a2a3165d2a469de9762ff537663a142.jpg"/>
          <p:cNvPicPr/>
          <p:nvPr/>
        </p:nvPicPr>
        <p:blipFill>
          <a:blip r:embed="rId4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15816" y="1772816"/>
            <a:ext cx="1872208" cy="210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hozsnab.su/image/import_files/75/758b4b49-054d-11e6-a7a7-00248cacdd6f_c629ea4b-0554-11e6-a7a7-00248cacdd6f.jpeg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35896" y="3573016"/>
            <a:ext cx="2132707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cdn.metro-cc.ru/ru/ru_pim_191203001001_01.png"/>
          <p:cNvPicPr/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8144" y="3573016"/>
            <a:ext cx="2344737" cy="252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ohrana.gov.by/content/uploads/sites/6/2019/03/%D1%88%D0%B8%D0%BB%D0%BE.jpg"/>
          <p:cNvPicPr/>
          <p:nvPr/>
        </p:nvPicPr>
        <p:blipFill>
          <a:blip r:embed="rId7" cstate="email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16216" y="1556792"/>
            <a:ext cx="2091690" cy="1788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58406_81-p-fon-dlya-prezentatsii-deti-v-detskom-sadu-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Игра 1 2 5 9 </a:t>
            </a:r>
            <a:r>
              <a:rPr lang="ru-RU" sz="2400" b="1" dirty="0" smtClean="0">
                <a:solidFill>
                  <a:schemeClr val="accent2"/>
                </a:solidFill>
              </a:rPr>
              <a:t/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Посчитай</a:t>
            </a:r>
            <a:endParaRPr lang="ru-RU" dirty="0"/>
          </a:p>
        </p:txBody>
      </p:sp>
      <p:pic>
        <p:nvPicPr>
          <p:cNvPr id="7" name="Picture 2" descr="http://900igr.net/up/datai/100493/0011-014-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02777" y="1600200"/>
            <a:ext cx="653844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.jimcdn.com/app/cms/image/transf/none/path/sfe797574e076809d/backgroundarea/id84f3b43588e4cc4/version/1462982617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Picture 2" descr="https://ds03.infourok.ru/uploads/ex/0355/00051fec-62b274dc/6/hello_html_m438ee2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CF4F2"/>
              </a:clrFrom>
              <a:clrTo>
                <a:srgbClr val="FCF4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43609" y="764704"/>
            <a:ext cx="734481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58406_81-p-fon-dlya-prezentatsii-deti-v-detskom-sadu-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Проговаривать словосочетания, выделяя звук [Ш</a:t>
            </a:r>
            <a:r>
              <a:rPr lang="ru-RU" b="1" dirty="0" smtClean="0">
                <a:solidFill>
                  <a:srgbClr val="0070C0"/>
                </a:solidFill>
              </a:rPr>
              <a:t>]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600200"/>
            <a:ext cx="5122912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Дедушкины шахматы                             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вишнёвый компот</a:t>
            </a:r>
          </a:p>
          <a:p>
            <a:r>
              <a:rPr lang="ru-RU" dirty="0"/>
              <a:t>новая подушка                                         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тихий шаг</a:t>
            </a:r>
          </a:p>
          <a:p>
            <a:r>
              <a:rPr lang="ru-RU" dirty="0"/>
              <a:t>швейная машинка                                  </a:t>
            </a:r>
            <a:endParaRPr lang="ru-RU" dirty="0" smtClean="0"/>
          </a:p>
          <a:p>
            <a:r>
              <a:rPr lang="ru-RU" dirty="0" smtClean="0"/>
              <a:t>пшённая </a:t>
            </a:r>
            <a:r>
              <a:rPr lang="ru-RU" dirty="0"/>
              <a:t>каша</a:t>
            </a:r>
          </a:p>
          <a:p>
            <a:r>
              <a:rPr lang="ru-RU" dirty="0"/>
              <a:t>шумные пташки                                    </a:t>
            </a:r>
            <a:endParaRPr lang="ru-RU" dirty="0" smtClean="0"/>
          </a:p>
          <a:p>
            <a:r>
              <a:rPr lang="ru-RU" dirty="0" smtClean="0"/>
              <a:t>двойной </a:t>
            </a:r>
            <a:r>
              <a:rPr lang="ru-RU" dirty="0"/>
              <a:t>шов</a:t>
            </a:r>
          </a:p>
          <a:p>
            <a:r>
              <a:rPr lang="ru-RU" dirty="0"/>
              <a:t>дубовый шкаф                                        </a:t>
            </a:r>
            <a:endParaRPr lang="ru-RU" dirty="0" smtClean="0"/>
          </a:p>
          <a:p>
            <a:r>
              <a:rPr lang="ru-RU" dirty="0" smtClean="0"/>
              <a:t>бабушкина </a:t>
            </a:r>
            <a:r>
              <a:rPr lang="ru-RU" dirty="0"/>
              <a:t>шуба</a:t>
            </a:r>
          </a:p>
          <a:p>
            <a:r>
              <a:rPr lang="ru-RU" dirty="0"/>
              <a:t>пуховая шапка                                         </a:t>
            </a:r>
            <a:endParaRPr lang="ru-RU" dirty="0" smtClean="0"/>
          </a:p>
          <a:p>
            <a:r>
              <a:rPr lang="ru-RU" dirty="0" smtClean="0"/>
              <a:t>новая </a:t>
            </a:r>
            <a:r>
              <a:rPr lang="ru-RU" dirty="0"/>
              <a:t>ушанка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age.jimcdn.com/app/cms/image/transf/none/path/sfe797574e076809d/backgroundarea/id84f3b43588e4cc4/version/1462982617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Повтори </a:t>
            </a:r>
            <a:r>
              <a:rPr lang="ru-RU" b="1" dirty="0" smtClean="0">
                <a:solidFill>
                  <a:srgbClr val="0070C0"/>
                </a:solidFill>
              </a:rPr>
              <a:t>предложения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Три слова: У Маши шуба. У Яши машина. У Даши шахматы. Бабушка вышивает петушка. Маша кушает тушёнку. Камыши шумят тихо. Наташа пишет тушью.</a:t>
            </a:r>
          </a:p>
          <a:p>
            <a:r>
              <a:rPr lang="ru-RU" dirty="0"/>
              <a:t>Четыре слова: У Яти пшённая каша. Бабушка шьёт штанишки Яше. Маша пьёт вишнёвый компот. У Яшиной машины шины. Мишутка дует на пушинки. Наташа вешает шубу в</a:t>
            </a:r>
          </a:p>
          <a:p>
            <a:r>
              <a:rPr lang="ru-RU" dirty="0"/>
              <a:t>шкаф. На опушке кукует кукушка. Пшённая каша из пшена.</a:t>
            </a:r>
          </a:p>
          <a:p>
            <a:r>
              <a:rPr lang="ru-RU" dirty="0"/>
              <a:t>Пять слов: У кошки ушки на макушке. Дома у Яши мешок каштанов. На опушке мушки и квакушки. Шапка да шубка вот и Мишутка. Паша катает мишку на машине. Мама шьёт на швейной машинке.</a:t>
            </a:r>
          </a:p>
          <a:p>
            <a:r>
              <a:rPr lang="ru-RU" dirty="0"/>
              <a:t>Шесть слов: Мама мышь и мышата едят шпинат. У Паши и Даши мышонок Пушок. У мышки — мышата, у кошки  котята.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age.jimcdn.com/app/cms/image/transf/none/path/sfe797574e076809d/backgroundarea/id84f3b43588e4cc4/version/1462982617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Проговаривать </a:t>
            </a:r>
            <a:r>
              <a:rPr lang="ru-RU" b="1" dirty="0" smtClean="0">
                <a:solidFill>
                  <a:srgbClr val="FF0000"/>
                </a:solidFill>
              </a:rPr>
              <a:t>текст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Ландыши </a:t>
            </a:r>
            <a:r>
              <a:rPr lang="ru-RU" b="1" dirty="0">
                <a:solidFill>
                  <a:srgbClr val="7030A0"/>
                </a:solidFill>
              </a:rPr>
              <a:t>любят тень под дубками. Подойдешь к месту, где ландыши. Ландышей видимо-невидимо. А на некошеном лугу ромашки и мышиный горошек. Рядом, у речушки, камыши. Колышет ветер камышинки. Шуршат они, нарушая тишину. Нарвешь ландышей - и домой. Хороши ландыши.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.jimcdn.com/app/cms/image/transf/none/path/sfe797574e076809d/backgroundarea/id84f3b43588e4cc4/version/1462982617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Характеристика звука «Ш»</a:t>
            </a:r>
            <a:b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endParaRPr lang="ru-RU" sz="4800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, serif"/>
              </a:rPr>
              <a:t> </a:t>
            </a: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Губы выдвинуты вперед и округлены. Кончик языка поднят к передней части нёба, но не касается его. Боковые края языка прижаты к верхним коренным зубам. Спинка языка приподнята. Форма языка напоминает чашечку. Голосовые связки отдыхают, горло не дрожит (нет голоса).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Звук [Ш] - согласный, глухой, всегда твёрдый. Звук обозначается синим цветом.</a:t>
            </a:r>
            <a:endParaRPr lang="ru-RU" b="1" i="0" dirty="0" smtClean="0">
              <a:solidFill>
                <a:srgbClr val="002060"/>
              </a:solidFill>
              <a:effectLst/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.jimcdn.com/app/cms/image/transf/none/path/sfe797574e076809d/backgroundarea/id84f3b43588e4cc4/version/1462982617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Проговаривать </a:t>
            </a:r>
            <a:r>
              <a:rPr lang="ru-RU" b="1" dirty="0" smtClean="0">
                <a:solidFill>
                  <a:srgbClr val="FF0000"/>
                </a:solidFill>
              </a:rPr>
              <a:t>скороговорки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У нашего Мишки в мешке шишки.</a:t>
            </a:r>
          </a:p>
          <a:p>
            <a:r>
              <a:rPr lang="ru-RU" b="1" dirty="0">
                <a:solidFill>
                  <a:srgbClr val="7030A0"/>
                </a:solidFill>
              </a:rPr>
              <a:t>Кукушка кукушонку купит капюшон.</a:t>
            </a:r>
          </a:p>
          <a:p>
            <a:r>
              <a:rPr lang="ru-RU" b="1" dirty="0">
                <a:solidFill>
                  <a:srgbClr val="7030A0"/>
                </a:solidFill>
              </a:rPr>
              <a:t>Пышная подушка у Мишки под ушком.</a:t>
            </a:r>
          </a:p>
          <a:p>
            <a:r>
              <a:rPr lang="ru-RU" b="1" dirty="0">
                <a:solidFill>
                  <a:srgbClr val="7030A0"/>
                </a:solidFill>
              </a:rPr>
              <a:t>У окошка мошка,</a:t>
            </a:r>
          </a:p>
          <a:p>
            <a:r>
              <a:rPr lang="ru-RU" b="1" dirty="0">
                <a:solidFill>
                  <a:srgbClr val="7030A0"/>
                </a:solidFill>
              </a:rPr>
              <a:t>На окошке кот Тимошка.  </a:t>
            </a: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age.jimcdn.com/app/cms/image/transf/none/path/sfe797574e076809d/backgroundarea/id84f3b43588e4cc4/version/1462982617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Ты молодец!</a:t>
            </a:r>
            <a:endParaRPr lang="ru-RU" sz="6000" b="1" dirty="0" smtClean="0">
              <a:solidFill>
                <a:srgbClr val="FF000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58406_81-p-fon-dlya-prezentatsii-deti-v-detskom-sadu-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Артикуляционная гимнастика</a:t>
            </a:r>
            <a:r>
              <a:rPr lang="ru-RU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endParaRPr lang="ru-RU"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.jimcdn.com/app/cms/image/transf/none/path/sfe797574e076809d/backgroundarea/id84f3b43588e4cc4/version/1462982617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s://ds03.infourok.ru/uploads/ex/0af2/00019191-595dd027/hello_html_58dba2d5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992887" cy="5577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58406_81-p-fon-dlya-prezentatsii-deti-v-detskom-sadu-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ds04.infourok.ru/uploads/ex/061e/00185c95-3303c14d/img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54691" y="404664"/>
            <a:ext cx="6905741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58406_81-p-fon-dlya-prezentatsii-deti-v-detskom-sadu-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s://ds05.infourok.ru/uploads/ex/0d21/00018038-65ca8838/img12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6408712" cy="590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58406_81-p-fon-dlya-prezentatsii-deti-v-detskom-sadu-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Автоматизация в слогах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1484784"/>
            <a:ext cx="5770984" cy="4641379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Повтори прямые слоги.</a:t>
            </a:r>
          </a:p>
          <a:p>
            <a:r>
              <a:rPr lang="ru-RU" b="1" dirty="0">
                <a:solidFill>
                  <a:srgbClr val="002060"/>
                </a:solidFill>
              </a:rPr>
              <a:t>Ша — </a:t>
            </a:r>
            <a:r>
              <a:rPr lang="ru-RU" b="1" dirty="0" err="1">
                <a:solidFill>
                  <a:srgbClr val="002060"/>
                </a:solidFill>
              </a:rPr>
              <a:t>ша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ша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err="1">
                <a:solidFill>
                  <a:srgbClr val="002060"/>
                </a:solidFill>
              </a:rPr>
              <a:t>шо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шо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шо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err="1">
                <a:solidFill>
                  <a:srgbClr val="002060"/>
                </a:solidFill>
              </a:rPr>
              <a:t>шу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шу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шу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err="1">
                <a:solidFill>
                  <a:srgbClr val="002060"/>
                </a:solidFill>
              </a:rPr>
              <a:t>шэ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шэ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шэ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err="1">
                <a:solidFill>
                  <a:srgbClr val="002060"/>
                </a:solidFill>
              </a:rPr>
              <a:t>ши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ши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ши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Повтори </a:t>
            </a:r>
            <a:r>
              <a:rPr lang="ru-RU" b="1" dirty="0">
                <a:solidFill>
                  <a:srgbClr val="002060"/>
                </a:solidFill>
              </a:rPr>
              <a:t>обратные слоги.</a:t>
            </a:r>
          </a:p>
          <a:p>
            <a:r>
              <a:rPr lang="ru-RU" b="1" dirty="0" err="1">
                <a:solidFill>
                  <a:srgbClr val="002060"/>
                </a:solidFill>
              </a:rPr>
              <a:t>Аш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аш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аш</a:t>
            </a:r>
            <a:r>
              <a:rPr lang="ru-RU" b="1" dirty="0">
                <a:solidFill>
                  <a:srgbClr val="002060"/>
                </a:solidFill>
              </a:rPr>
              <a:t>                             </a:t>
            </a:r>
            <a:r>
              <a:rPr lang="ru-RU" b="1" dirty="0" err="1">
                <a:solidFill>
                  <a:srgbClr val="002060"/>
                </a:solidFill>
              </a:rPr>
              <a:t>яш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яш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яш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err="1">
                <a:solidFill>
                  <a:srgbClr val="002060"/>
                </a:solidFill>
              </a:rPr>
              <a:t>ош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ош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ош</a:t>
            </a:r>
            <a:r>
              <a:rPr lang="ru-RU" b="1" dirty="0">
                <a:solidFill>
                  <a:srgbClr val="002060"/>
                </a:solidFill>
              </a:rPr>
              <a:t>                             </a:t>
            </a:r>
            <a:r>
              <a:rPr lang="ru-RU" b="1" dirty="0" err="1">
                <a:solidFill>
                  <a:srgbClr val="002060"/>
                </a:solidFill>
              </a:rPr>
              <a:t>ёш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ёш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ёш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err="1">
                <a:solidFill>
                  <a:srgbClr val="002060"/>
                </a:solidFill>
              </a:rPr>
              <a:t>уш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уш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уш</a:t>
            </a:r>
            <a:r>
              <a:rPr lang="ru-RU" b="1" dirty="0">
                <a:solidFill>
                  <a:srgbClr val="002060"/>
                </a:solidFill>
              </a:rPr>
              <a:t>                            </a:t>
            </a:r>
            <a:r>
              <a:rPr lang="ru-RU" b="1" dirty="0" err="1">
                <a:solidFill>
                  <a:srgbClr val="002060"/>
                </a:solidFill>
              </a:rPr>
              <a:t>юш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юш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юш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err="1">
                <a:solidFill>
                  <a:srgbClr val="002060"/>
                </a:solidFill>
              </a:rPr>
              <a:t>эш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эш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эш</a:t>
            </a:r>
            <a:r>
              <a:rPr lang="ru-RU" b="1" dirty="0">
                <a:solidFill>
                  <a:srgbClr val="002060"/>
                </a:solidFill>
              </a:rPr>
              <a:t>                              </a:t>
            </a:r>
            <a:r>
              <a:rPr lang="ru-RU" b="1" dirty="0" err="1">
                <a:solidFill>
                  <a:srgbClr val="002060"/>
                </a:solidFill>
              </a:rPr>
              <a:t>еш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еш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еш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err="1">
                <a:solidFill>
                  <a:srgbClr val="002060"/>
                </a:solidFill>
              </a:rPr>
              <a:t>иш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иш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иш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Повтори </a:t>
            </a:r>
            <a:r>
              <a:rPr lang="ru-RU" b="1" dirty="0">
                <a:solidFill>
                  <a:srgbClr val="002060"/>
                </a:solidFill>
              </a:rPr>
              <a:t>слоги, где звук Ш находится между гласными.</a:t>
            </a:r>
          </a:p>
          <a:p>
            <a:r>
              <a:rPr lang="ru-RU" b="1" dirty="0">
                <a:solidFill>
                  <a:srgbClr val="002060"/>
                </a:solidFill>
              </a:rPr>
              <a:t>Аша — </a:t>
            </a:r>
            <a:r>
              <a:rPr lang="ru-RU" b="1" dirty="0" err="1">
                <a:solidFill>
                  <a:srgbClr val="002060"/>
                </a:solidFill>
              </a:rPr>
              <a:t>ашо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ашу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аши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err="1">
                <a:solidFill>
                  <a:srgbClr val="002060"/>
                </a:solidFill>
              </a:rPr>
              <a:t>уша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ушо</a:t>
            </a:r>
            <a:r>
              <a:rPr lang="ru-RU" b="1" dirty="0">
                <a:solidFill>
                  <a:srgbClr val="002060"/>
                </a:solidFill>
              </a:rPr>
              <a:t> — ушу — уши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err="1">
                <a:solidFill>
                  <a:srgbClr val="002060"/>
                </a:solidFill>
              </a:rPr>
              <a:t>оша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ошо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ошу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оши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err="1">
                <a:solidFill>
                  <a:srgbClr val="002060"/>
                </a:solidFill>
              </a:rPr>
              <a:t>иша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ишо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ишу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иши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.jimcdn.com/app/cms/image/transf/none/path/sfe797574e076809d/backgroundarea/id84f3b43588e4cc4/version/1462982617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Слоги со стечением согласных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Повтори прямые слоги со стечением согласных.</a:t>
            </a:r>
          </a:p>
          <a:p>
            <a:r>
              <a:rPr lang="ru-RU" b="1" dirty="0" err="1">
                <a:solidFill>
                  <a:srgbClr val="002060"/>
                </a:solidFill>
              </a:rPr>
              <a:t>Шта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што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шту</a:t>
            </a:r>
            <a:r>
              <a:rPr lang="ru-RU" b="1" dirty="0">
                <a:solidFill>
                  <a:srgbClr val="002060"/>
                </a:solidFill>
              </a:rPr>
              <a:t>- </a:t>
            </a:r>
            <a:r>
              <a:rPr lang="ru-RU" b="1" dirty="0" err="1">
                <a:solidFill>
                  <a:srgbClr val="002060"/>
                </a:solidFill>
              </a:rPr>
              <a:t>штэ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шты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err="1">
                <a:solidFill>
                  <a:srgbClr val="002060"/>
                </a:solidFill>
              </a:rPr>
              <a:t>шка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шко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шку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шкэ</a:t>
            </a:r>
            <a:r>
              <a:rPr lang="ru-RU" b="1" dirty="0">
                <a:solidFill>
                  <a:srgbClr val="002060"/>
                </a:solidFill>
              </a:rPr>
              <a:t>- </a:t>
            </a:r>
            <a:r>
              <a:rPr lang="ru-RU" b="1" dirty="0" err="1">
                <a:solidFill>
                  <a:srgbClr val="002060"/>
                </a:solidFill>
              </a:rPr>
              <a:t>шкы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err="1">
                <a:solidFill>
                  <a:srgbClr val="002060"/>
                </a:solidFill>
              </a:rPr>
              <a:t>шма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шмо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шму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шмэ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шмы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шва — </a:t>
            </a:r>
            <a:r>
              <a:rPr lang="ru-RU" b="1" dirty="0" err="1">
                <a:solidFill>
                  <a:srgbClr val="002060"/>
                </a:solidFill>
              </a:rPr>
              <a:t>шво</a:t>
            </a:r>
            <a:r>
              <a:rPr lang="ru-RU" b="1" dirty="0">
                <a:solidFill>
                  <a:srgbClr val="002060"/>
                </a:solidFill>
              </a:rPr>
              <a:t> — шву — </a:t>
            </a:r>
            <a:r>
              <a:rPr lang="ru-RU" b="1" dirty="0" err="1">
                <a:solidFill>
                  <a:srgbClr val="002060"/>
                </a:solidFill>
              </a:rPr>
              <a:t>швэ</a:t>
            </a:r>
            <a:r>
              <a:rPr lang="ru-RU" b="1" dirty="0">
                <a:solidFill>
                  <a:srgbClr val="002060"/>
                </a:solidFill>
              </a:rPr>
              <a:t> — швы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err="1">
                <a:solidFill>
                  <a:srgbClr val="002060"/>
                </a:solidFill>
              </a:rPr>
              <a:t>шпа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шпо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шпу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шпэ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шпы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err="1">
                <a:solidFill>
                  <a:srgbClr val="002060"/>
                </a:solidFill>
              </a:rPr>
              <a:t>шна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шно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шну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шнэ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шны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Повтори </a:t>
            </a:r>
            <a:r>
              <a:rPr lang="ru-RU" b="1" dirty="0">
                <a:solidFill>
                  <a:srgbClr val="002060"/>
                </a:solidFill>
              </a:rPr>
              <a:t>обратные слоги со стечением согласных.</a:t>
            </a:r>
          </a:p>
          <a:p>
            <a:r>
              <a:rPr lang="ru-RU" b="1" dirty="0">
                <a:solidFill>
                  <a:srgbClr val="002060"/>
                </a:solidFill>
              </a:rPr>
              <a:t>Ашт — </a:t>
            </a:r>
            <a:r>
              <a:rPr lang="ru-RU" b="1" dirty="0" err="1">
                <a:solidFill>
                  <a:srgbClr val="002060"/>
                </a:solidFill>
              </a:rPr>
              <a:t>ошт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ушт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ышт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ишт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ешт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ёшт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юшт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яшт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err="1">
                <a:solidFill>
                  <a:srgbClr val="002060"/>
                </a:solidFill>
              </a:rPr>
              <a:t>ашк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ошк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ушк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ышк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ишк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ешк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ёшк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юшк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яшк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58406_81-p-fon-dlya-prezentatsii-deti-v-detskom-sadu-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Автоматизация в словах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0" y="1340768"/>
            <a:ext cx="6275040" cy="4785395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Проговаривать слова, выделяя звук [Ш]:</a:t>
            </a:r>
          </a:p>
          <a:p>
            <a:r>
              <a:rPr lang="ru-RU" b="1" dirty="0"/>
              <a:t>Ша: шаг, шайба, шахматы, шапка, шахта; шампунь, шампиньон.</a:t>
            </a:r>
          </a:p>
          <a:p>
            <a:r>
              <a:rPr lang="ru-RU" b="1" dirty="0" err="1"/>
              <a:t>Шо</a:t>
            </a:r>
            <a:r>
              <a:rPr lang="ru-RU" b="1" dirty="0"/>
              <a:t>, </a:t>
            </a:r>
            <a:r>
              <a:rPr lang="ru-RU" b="1" dirty="0" err="1"/>
              <a:t>Шё</a:t>
            </a:r>
            <a:r>
              <a:rPr lang="ru-RU" b="1" dirty="0"/>
              <a:t>: шов, шёпот.</a:t>
            </a:r>
          </a:p>
          <a:p>
            <a:r>
              <a:rPr lang="ru-RU" b="1" dirty="0" err="1"/>
              <a:t>Шу</a:t>
            </a:r>
            <a:r>
              <a:rPr lang="ru-RU" b="1" dirty="0"/>
              <a:t>: шум, шут, шуба, шутка; шутить, шумовка, шутник, шуметь.</a:t>
            </a:r>
          </a:p>
          <a:p>
            <a:r>
              <a:rPr lang="ru-RU" b="1" dirty="0" err="1"/>
              <a:t>Ши</a:t>
            </a:r>
            <a:r>
              <a:rPr lang="ru-RU" b="1" dirty="0"/>
              <a:t>: шить, шип, шина; шипы, шитьё, шифон, шипеть, шиповник.</a:t>
            </a:r>
          </a:p>
          <a:p>
            <a:r>
              <a:rPr lang="ru-RU" b="1" dirty="0" err="1"/>
              <a:t>Ше</a:t>
            </a:r>
            <a:r>
              <a:rPr lang="ru-RU" b="1" dirty="0"/>
              <a:t>: шея, шесть, шелест; шептать.</a:t>
            </a:r>
          </a:p>
          <a:p>
            <a:r>
              <a:rPr lang="ru-RU" b="1" dirty="0"/>
              <a:t>Штанга, штаб, штаны, штопка, штопать, штука, штык, шкаф, школа, швы, швед, швея, шпага, шпагат, шпатель, шпиль, шпинат, шпион, шмель, шницель, шлейф, шлем, шлюпка, шляпа.</a:t>
            </a:r>
          </a:p>
          <a:p>
            <a:r>
              <a:rPr lang="ru-RU" b="1" dirty="0"/>
              <a:t> 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Проговаривать </a:t>
            </a:r>
            <a:r>
              <a:rPr lang="ru-RU" b="1" dirty="0">
                <a:solidFill>
                  <a:srgbClr val="FF0000"/>
                </a:solidFill>
              </a:rPr>
              <a:t>слова, выделяя звук [Ш</a:t>
            </a:r>
            <a:r>
              <a:rPr lang="ru-RU" b="1" dirty="0"/>
              <a:t>] :</a:t>
            </a:r>
          </a:p>
          <a:p>
            <a:r>
              <a:rPr lang="ru-RU" b="1" dirty="0"/>
              <a:t>Ша: ушанка, мышата, дышать; каша, Маша, Даша, Паша, Наташа, ваша, наша, Яша, Гоша, Антоша, Миша, кушать, вешать.</a:t>
            </a:r>
          </a:p>
          <a:p>
            <a:r>
              <a:rPr lang="ru-RU" b="1" dirty="0" err="1"/>
              <a:t>Шо</a:t>
            </a:r>
            <a:r>
              <a:rPr lang="ru-RU" b="1" dirty="0"/>
              <a:t>, </a:t>
            </a:r>
            <a:r>
              <a:rPr lang="ru-RU" b="1" dirty="0" err="1"/>
              <a:t>Шё</a:t>
            </a:r>
            <a:r>
              <a:rPr lang="ru-RU" b="1" dirty="0"/>
              <a:t>: мышонок, мешок, пушок, капюшон, петушок, кукушонок, большой , тушёнка, нашёл, ушёл.</a:t>
            </a:r>
          </a:p>
          <a:p>
            <a:r>
              <a:rPr lang="ru-RU" b="1" dirty="0" err="1"/>
              <a:t>Шу</a:t>
            </a:r>
            <a:r>
              <a:rPr lang="ru-RU" b="1" dirty="0"/>
              <a:t>: мишутка.</a:t>
            </a:r>
          </a:p>
          <a:p>
            <a:r>
              <a:rPr lang="ru-RU" b="1" dirty="0" err="1"/>
              <a:t>Ши</a:t>
            </a:r>
            <a:r>
              <a:rPr lang="ru-RU" b="1" dirty="0"/>
              <a:t>: машина, пушинка, ошибка, ушиб; уши, вышивать, мыши, тишина.</a:t>
            </a:r>
          </a:p>
          <a:p>
            <a:r>
              <a:rPr lang="ru-RU" b="1" dirty="0" err="1"/>
              <a:t>Ше</a:t>
            </a:r>
            <a:r>
              <a:rPr lang="ru-RU" b="1" dirty="0"/>
              <a:t>: мишень, ошейник; бушевать.</a:t>
            </a:r>
          </a:p>
          <a:p>
            <a:r>
              <a:rPr lang="ru-RU" b="1" dirty="0"/>
              <a:t>Пшено, пшённый, ковшик, кувшин, кувшинка.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376</Words>
  <Application>Microsoft Office PowerPoint</Application>
  <PresentationFormat>Экран (4:3)</PresentationFormat>
  <Paragraphs>102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Характеристика звука «Ш» </vt:lpstr>
      <vt:lpstr>Артикуляционная гимнастика </vt:lpstr>
      <vt:lpstr>Слайд 4</vt:lpstr>
      <vt:lpstr>Слайд 5</vt:lpstr>
      <vt:lpstr>Слайд 6</vt:lpstr>
      <vt:lpstr>Автоматизация в слогах</vt:lpstr>
      <vt:lpstr>Слоги со стечением согласных</vt:lpstr>
      <vt:lpstr>Автоматизация в словах</vt:lpstr>
      <vt:lpstr>Произносить слова, выделяя звук ш</vt:lpstr>
      <vt:lpstr>Грамматические игры</vt:lpstr>
      <vt:lpstr>Игра «Один много» </vt:lpstr>
      <vt:lpstr> «В гостях у гномика» </vt:lpstr>
      <vt:lpstr>Игра «Жадина»</vt:lpstr>
      <vt:lpstr>Игра 1 2 5 9  Посчитай</vt:lpstr>
      <vt:lpstr>Слайд 16</vt:lpstr>
      <vt:lpstr>Проговаривать словосочетания, выделяя звук [Ш]</vt:lpstr>
      <vt:lpstr>Повтори предложения</vt:lpstr>
      <vt:lpstr>Проговаривать текст</vt:lpstr>
      <vt:lpstr>Проговаривать скороговорки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XTreme.ws</dc:creator>
  <cp:lastModifiedBy>XTreme.ws</cp:lastModifiedBy>
  <cp:revision>59</cp:revision>
  <dcterms:created xsi:type="dcterms:W3CDTF">2022-03-20T03:52:47Z</dcterms:created>
  <dcterms:modified xsi:type="dcterms:W3CDTF">2022-03-20T10:32:34Z</dcterms:modified>
</cp:coreProperties>
</file>