
<file path=[Content_Types].xml><?xml version="1.0" encoding="utf-8"?>
<Types xmlns="http://schemas.openxmlformats.org/package/2006/content-types">
  <Override PartName="/ppt/slides/slide6.xml" ContentType="application/vnd.openxmlformats-officedocument.presentationml.slide+xml"/>
  <Override PartName="/ppt/slideLayouts/slideLayout8.xml" ContentType="application/vnd.openxmlformats-officedocument.presentationml.slideLayout+xml"/>
  <Override PartName="/ppt/slideLayouts/slideLayout19.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slides/slide17.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Override PartName="/ppt/slideLayouts/slideLayout15.xml" ContentType="application/vnd.openxmlformats-officedocument.presentationml.slideLayout+xml"/>
  <Override PartName="/ppt/slideLayouts/slideLayout16.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Layouts/slideLayout1.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22.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Override PartName="/ppt/slideMasters/slideMaster2.xml" ContentType="application/vnd.openxmlformats-officedocument.presentationml.slideMaster+xml"/>
  <Override PartName="/ppt/slides/slide5.xml" ContentType="application/vnd.openxmlformats-officedocument.presentationml.slide+xml"/>
  <Override PartName="/ppt/slideLayouts/slideLayout7.xml" ContentType="application/vnd.openxmlformats-officedocument.presentationml.slideLayout+xml"/>
  <Default Extension="png" ContentType="image/png"/>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72" r:id="rId2"/>
  </p:sldMasterIdLst>
  <p:sldIdLst>
    <p:sldId id="256" r:id="rId3"/>
    <p:sldId id="257" r:id="rId4"/>
    <p:sldId id="259" r:id="rId5"/>
    <p:sldId id="260" r:id="rId6"/>
    <p:sldId id="261" r:id="rId7"/>
    <p:sldId id="262" r:id="rId8"/>
    <p:sldId id="263" r:id="rId9"/>
    <p:sldId id="265" r:id="rId10"/>
    <p:sldId id="269" r:id="rId11"/>
    <p:sldId id="267" r:id="rId12"/>
    <p:sldId id="268" r:id="rId13"/>
    <p:sldId id="266" r:id="rId14"/>
    <p:sldId id="272" r:id="rId15"/>
    <p:sldId id="273" r:id="rId16"/>
    <p:sldId id="274" r:id="rId17"/>
    <p:sldId id="270" r:id="rId18"/>
    <p:sldId id="275" r:id="rId19"/>
  </p:sldIdLst>
  <p:sldSz cx="9144000" cy="6858000" type="screen4x3"/>
  <p:notesSz cx="6858000" cy="9144000"/>
  <p:defaultTextStyle>
    <a:defPPr>
      <a:defRPr lang="ru-R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64" d="100"/>
          <a:sy n="64" d="100"/>
        </p:scale>
        <p:origin x="-1334" y="-67"/>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3" Type="http://schemas.openxmlformats.org/officeDocument/2006/relationships/slide" Target="slides/slide1.xml"/><Relationship Id="rId21" Type="http://schemas.openxmlformats.org/officeDocument/2006/relationships/viewProps" Target="viewProps.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tableStyles" Target="tableStyles.xml"/><Relationship Id="rId10" Type="http://schemas.openxmlformats.org/officeDocument/2006/relationships/slide" Target="slides/slide8.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Титульный слайд">
    <p:bg>
      <p:bgPr>
        <a:blipFill dpi="0" rotWithShape="1">
          <a:blip r:embed="rId2" cstate="print">
            <a:lum/>
          </a:blip>
          <a:srcRect/>
          <a:stretch>
            <a:fillRect/>
          </a:stretch>
        </a:blipFill>
        <a:effectLst/>
      </p:bgPr>
    </p:bg>
    <p:spTree>
      <p:nvGrpSpPr>
        <p:cNvPr id="1" name=""/>
        <p:cNvGrpSpPr/>
        <p:nvPr/>
      </p:nvGrpSpPr>
      <p:grpSpPr>
        <a:xfrm>
          <a:off x="0" y="0"/>
          <a:ext cx="0" cy="0"/>
          <a:chOff x="0" y="0"/>
          <a:chExt cx="0" cy="0"/>
        </a:xfrm>
      </p:grpSpPr>
      <p:sp>
        <p:nvSpPr>
          <p:cNvPr id="2" name="Заголовок 1"/>
          <p:cNvSpPr>
            <a:spLocks noGrp="1"/>
          </p:cNvSpPr>
          <p:nvPr>
            <p:ph type="ctrTitle"/>
          </p:nvPr>
        </p:nvSpPr>
        <p:spPr>
          <a:xfrm>
            <a:off x="685800" y="2130425"/>
            <a:ext cx="7772400" cy="1470025"/>
          </a:xfrm>
        </p:spPr>
        <p:txBody>
          <a:bodyPr/>
          <a:lstStyle/>
          <a:p>
            <a:r>
              <a:rPr lang="ru-RU" smtClean="0"/>
              <a:t>Образец заголовка</a:t>
            </a:r>
            <a:endParaRPr lang="ru-RU"/>
          </a:p>
        </p:txBody>
      </p:sp>
      <p:sp>
        <p:nvSpPr>
          <p:cNvPr id="3" name="Подзаголовок 2"/>
          <p:cNvSpPr>
            <a:spLocks noGrp="1"/>
          </p:cNvSpPr>
          <p:nvPr>
            <p:ph type="subTitle" idx="1"/>
          </p:nvPr>
        </p:nvSpPr>
        <p:spPr>
          <a:xfrm>
            <a:off x="1371600" y="3886200"/>
            <a:ext cx="6400800" cy="1752600"/>
          </a:xfrm>
        </p:spPr>
        <p:txBody>
          <a:bodyPr/>
          <a:lstStyle>
            <a:lvl1pPr marL="0" indent="0" algn="ctr">
              <a:buNone/>
              <a:defRPr b="1" cap="none" spc="0">
                <a:ln w="12700">
                  <a:solidFill>
                    <a:schemeClr val="tx2">
                      <a:satMod val="155000"/>
                    </a:schemeClr>
                  </a:solidFill>
                  <a:prstDash val="solid"/>
                </a:ln>
                <a:solidFill>
                  <a:schemeClr val="bg2">
                    <a:tint val="85000"/>
                    <a:satMod val="155000"/>
                  </a:schemeClr>
                </a:solidFill>
                <a:effectLst>
                  <a:outerShdw blurRad="41275" dist="20320" dir="1800000" algn="tl" rotWithShape="0">
                    <a:srgbClr val="000000">
                      <a:alpha val="40000"/>
                    </a:srgbClr>
                  </a:outerShdw>
                </a:effectLs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ru-RU" smtClean="0"/>
              <a:t>Образец подзаголовка</a:t>
            </a:r>
            <a:endParaRPr lang="ru-RU"/>
          </a:p>
        </p:txBody>
      </p:sp>
      <p:sp>
        <p:nvSpPr>
          <p:cNvPr id="4" name="Дата 3"/>
          <p:cNvSpPr>
            <a:spLocks noGrp="1"/>
          </p:cNvSpPr>
          <p:nvPr>
            <p:ph type="dt" sz="half" idx="10"/>
          </p:nvPr>
        </p:nvSpPr>
        <p:spPr/>
        <p:txBody>
          <a:bodyPr/>
          <a:lstStyle/>
          <a:p>
            <a:fld id="{5AF85070-5F2C-4F09-9A4B-30C8370D02F4}" type="datetimeFigureOut">
              <a:rPr lang="ru-RU" smtClean="0"/>
              <a:t>20.11.2022</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75249A9D-2305-4E17-8C44-C4F49665F973}" type="slidenum">
              <a:rPr lang="ru-RU" smtClean="0"/>
              <a:t>‹#›</a:t>
            </a:fld>
            <a:endParaRPr lang="ru-RU"/>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Заголовок и объек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Содержимое 2"/>
          <p:cNvSpPr>
            <a:spLocks noGrp="1"/>
          </p:cNvSpPr>
          <p:nvPr>
            <p:ph idx="1"/>
          </p:nvPr>
        </p:nvSpPr>
        <p:spPr/>
        <p:txBody>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Дата 3"/>
          <p:cNvSpPr>
            <a:spLocks noGrp="1"/>
          </p:cNvSpPr>
          <p:nvPr>
            <p:ph type="dt" sz="half" idx="10"/>
          </p:nvPr>
        </p:nvSpPr>
        <p:spPr/>
        <p:txBody>
          <a:bodyPr/>
          <a:lstStyle/>
          <a:p>
            <a:fld id="{5AF85070-5F2C-4F09-9A4B-30C8370D02F4}" type="datetimeFigureOut">
              <a:rPr lang="ru-RU" smtClean="0"/>
              <a:t>20.11.2022</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75249A9D-2305-4E17-8C44-C4F49665F973}" type="slidenum">
              <a:rPr lang="ru-RU" smtClean="0"/>
              <a:t>‹#›</a:t>
            </a:fld>
            <a:endParaRPr lang="ru-RU"/>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Заголовок раздела">
    <p:bg>
      <p:bgPr>
        <a:blipFill dpi="0" rotWithShape="1">
          <a:blip r:embed="rId2" cstate="print">
            <a:lum/>
          </a:blip>
          <a:srcRect/>
          <a:stretch>
            <a:fillRect/>
          </a:stretch>
        </a:blipFill>
        <a:effectLst/>
      </p:bgPr>
    </p:bg>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722313" y="4406900"/>
            <a:ext cx="7772400" cy="1362075"/>
          </a:xfrm>
        </p:spPr>
        <p:txBody>
          <a:bodyPr anchor="t"/>
          <a:lstStyle>
            <a:lvl1pPr algn="l">
              <a:defRPr sz="4000" b="1" cap="all"/>
            </a:lvl1pPr>
          </a:lstStyle>
          <a:p>
            <a:r>
              <a:rPr lang="ru-RU" smtClean="0"/>
              <a:t>Образец заголовка</a:t>
            </a:r>
            <a:endParaRPr lang="ru-RU"/>
          </a:p>
        </p:txBody>
      </p:sp>
      <p:sp>
        <p:nvSpPr>
          <p:cNvPr id="3" name="Текст 2"/>
          <p:cNvSpPr>
            <a:spLocks noGrp="1"/>
          </p:cNvSpPr>
          <p:nvPr>
            <p:ph type="body" idx="1"/>
          </p:nvPr>
        </p:nvSpPr>
        <p:spPr>
          <a:xfrm>
            <a:off x="722313" y="2906713"/>
            <a:ext cx="7772400" cy="1500187"/>
          </a:xfrm>
        </p:spPr>
        <p:txBody>
          <a:bodyPr anchor="b"/>
          <a:lstStyle>
            <a:lvl1pPr marL="0" indent="0">
              <a:buNone/>
              <a:defRPr sz="2000" b="1" cap="none" spc="0">
                <a:ln w="12700">
                  <a:solidFill>
                    <a:schemeClr val="tx2">
                      <a:satMod val="155000"/>
                    </a:schemeClr>
                  </a:solidFill>
                  <a:prstDash val="solid"/>
                </a:ln>
                <a:solidFill>
                  <a:schemeClr val="bg2">
                    <a:tint val="85000"/>
                    <a:satMod val="155000"/>
                  </a:schemeClr>
                </a:solidFill>
                <a:effectLst>
                  <a:outerShdw blurRad="41275" dist="20320" dir="1800000" algn="tl" rotWithShape="0">
                    <a:srgbClr val="000000">
                      <a:alpha val="40000"/>
                    </a:srgbClr>
                  </a:outerShdw>
                </a:effectLs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ru-RU" smtClean="0"/>
              <a:t>Образец текста</a:t>
            </a:r>
          </a:p>
        </p:txBody>
      </p:sp>
      <p:sp>
        <p:nvSpPr>
          <p:cNvPr id="4" name="Дата 3"/>
          <p:cNvSpPr>
            <a:spLocks noGrp="1"/>
          </p:cNvSpPr>
          <p:nvPr>
            <p:ph type="dt" sz="half" idx="10"/>
          </p:nvPr>
        </p:nvSpPr>
        <p:spPr/>
        <p:txBody>
          <a:bodyPr/>
          <a:lstStyle/>
          <a:p>
            <a:fld id="{5AF85070-5F2C-4F09-9A4B-30C8370D02F4}" type="datetimeFigureOut">
              <a:rPr lang="ru-RU" smtClean="0"/>
              <a:t>20.11.2022</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75249A9D-2305-4E17-8C44-C4F49665F973}" type="slidenum">
              <a:rPr lang="ru-RU" smtClean="0"/>
              <a:t>‹#›</a:t>
            </a:fld>
            <a:endParaRPr lang="ru-RU"/>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Два объекта">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Содержимое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Содержимое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5" name="Дата 4"/>
          <p:cNvSpPr>
            <a:spLocks noGrp="1"/>
          </p:cNvSpPr>
          <p:nvPr>
            <p:ph type="dt" sz="half" idx="10"/>
          </p:nvPr>
        </p:nvSpPr>
        <p:spPr/>
        <p:txBody>
          <a:bodyPr/>
          <a:lstStyle/>
          <a:p>
            <a:fld id="{5AF85070-5F2C-4F09-9A4B-30C8370D02F4}" type="datetimeFigureOut">
              <a:rPr lang="ru-RU" smtClean="0"/>
              <a:t>20.11.2022</a:t>
            </a:fld>
            <a:endParaRPr lang="ru-RU"/>
          </a:p>
        </p:txBody>
      </p:sp>
      <p:sp>
        <p:nvSpPr>
          <p:cNvPr id="6" name="Нижний колонтитул 5"/>
          <p:cNvSpPr>
            <a:spLocks noGrp="1"/>
          </p:cNvSpPr>
          <p:nvPr>
            <p:ph type="ftr" sz="quarter" idx="11"/>
          </p:nvPr>
        </p:nvSpPr>
        <p:spPr/>
        <p:txBody>
          <a:bodyPr/>
          <a:lstStyle/>
          <a:p>
            <a:endParaRPr lang="ru-RU"/>
          </a:p>
        </p:txBody>
      </p:sp>
      <p:sp>
        <p:nvSpPr>
          <p:cNvPr id="7" name="Номер слайда 6"/>
          <p:cNvSpPr>
            <a:spLocks noGrp="1"/>
          </p:cNvSpPr>
          <p:nvPr>
            <p:ph type="sldNum" sz="quarter" idx="12"/>
          </p:nvPr>
        </p:nvSpPr>
        <p:spPr/>
        <p:txBody>
          <a:bodyPr/>
          <a:lstStyle/>
          <a:p>
            <a:fld id="{75249A9D-2305-4E17-8C44-C4F49665F973}" type="slidenum">
              <a:rPr lang="ru-RU" smtClean="0"/>
              <a:t>‹#›</a:t>
            </a:fld>
            <a:endParaRPr lang="ru-RU"/>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Сравнение">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lvl1pPr>
              <a:defRPr/>
            </a:lvl1pPr>
          </a:lstStyle>
          <a:p>
            <a:r>
              <a:rPr lang="ru-RU" smtClean="0"/>
              <a:t>Образец заголовка</a:t>
            </a:r>
            <a:endParaRPr lang="ru-RU"/>
          </a:p>
        </p:txBody>
      </p:sp>
      <p:sp>
        <p:nvSpPr>
          <p:cNvPr id="3" name="Текст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4" name="Содержимое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5" name="Текст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6" name="Содержимое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7" name="Дата 6"/>
          <p:cNvSpPr>
            <a:spLocks noGrp="1"/>
          </p:cNvSpPr>
          <p:nvPr>
            <p:ph type="dt" sz="half" idx="10"/>
          </p:nvPr>
        </p:nvSpPr>
        <p:spPr/>
        <p:txBody>
          <a:bodyPr/>
          <a:lstStyle/>
          <a:p>
            <a:fld id="{5AF85070-5F2C-4F09-9A4B-30C8370D02F4}" type="datetimeFigureOut">
              <a:rPr lang="ru-RU" smtClean="0"/>
              <a:t>20.11.2022</a:t>
            </a:fld>
            <a:endParaRPr lang="ru-RU"/>
          </a:p>
        </p:txBody>
      </p:sp>
      <p:sp>
        <p:nvSpPr>
          <p:cNvPr id="8" name="Нижний колонтитул 7"/>
          <p:cNvSpPr>
            <a:spLocks noGrp="1"/>
          </p:cNvSpPr>
          <p:nvPr>
            <p:ph type="ftr" sz="quarter" idx="11"/>
          </p:nvPr>
        </p:nvSpPr>
        <p:spPr/>
        <p:txBody>
          <a:bodyPr/>
          <a:lstStyle/>
          <a:p>
            <a:endParaRPr lang="ru-RU"/>
          </a:p>
        </p:txBody>
      </p:sp>
      <p:sp>
        <p:nvSpPr>
          <p:cNvPr id="9" name="Номер слайда 8"/>
          <p:cNvSpPr>
            <a:spLocks noGrp="1"/>
          </p:cNvSpPr>
          <p:nvPr>
            <p:ph type="sldNum" sz="quarter" idx="12"/>
          </p:nvPr>
        </p:nvSpPr>
        <p:spPr/>
        <p:txBody>
          <a:bodyPr/>
          <a:lstStyle/>
          <a:p>
            <a:fld id="{75249A9D-2305-4E17-8C44-C4F49665F973}" type="slidenum">
              <a:rPr lang="ru-RU" smtClean="0"/>
              <a:t>‹#›</a:t>
            </a:fld>
            <a:endParaRPr lang="ru-RU"/>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Только заголовок">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Дата 2"/>
          <p:cNvSpPr>
            <a:spLocks noGrp="1"/>
          </p:cNvSpPr>
          <p:nvPr>
            <p:ph type="dt" sz="half" idx="10"/>
          </p:nvPr>
        </p:nvSpPr>
        <p:spPr/>
        <p:txBody>
          <a:bodyPr/>
          <a:lstStyle/>
          <a:p>
            <a:fld id="{5AF85070-5F2C-4F09-9A4B-30C8370D02F4}" type="datetimeFigureOut">
              <a:rPr lang="ru-RU" smtClean="0"/>
              <a:t>20.11.2022</a:t>
            </a:fld>
            <a:endParaRPr lang="ru-RU"/>
          </a:p>
        </p:txBody>
      </p:sp>
      <p:sp>
        <p:nvSpPr>
          <p:cNvPr id="4" name="Нижний колонтитул 3"/>
          <p:cNvSpPr>
            <a:spLocks noGrp="1"/>
          </p:cNvSpPr>
          <p:nvPr>
            <p:ph type="ftr" sz="quarter" idx="11"/>
          </p:nvPr>
        </p:nvSpPr>
        <p:spPr/>
        <p:txBody>
          <a:bodyPr/>
          <a:lstStyle/>
          <a:p>
            <a:endParaRPr lang="ru-RU"/>
          </a:p>
        </p:txBody>
      </p:sp>
      <p:sp>
        <p:nvSpPr>
          <p:cNvPr id="5" name="Номер слайда 4"/>
          <p:cNvSpPr>
            <a:spLocks noGrp="1"/>
          </p:cNvSpPr>
          <p:nvPr>
            <p:ph type="sldNum" sz="quarter" idx="12"/>
          </p:nvPr>
        </p:nvSpPr>
        <p:spPr/>
        <p:txBody>
          <a:bodyPr/>
          <a:lstStyle/>
          <a:p>
            <a:fld id="{75249A9D-2305-4E17-8C44-C4F49665F973}" type="slidenum">
              <a:rPr lang="ru-RU" smtClean="0"/>
              <a:t>‹#›</a:t>
            </a:fld>
            <a:endParaRPr lang="ru-RU"/>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Пустой слайд">
    <p:spTree>
      <p:nvGrpSpPr>
        <p:cNvPr id="1" name=""/>
        <p:cNvGrpSpPr/>
        <p:nvPr/>
      </p:nvGrpSpPr>
      <p:grpSpPr>
        <a:xfrm>
          <a:off x="0" y="0"/>
          <a:ext cx="0" cy="0"/>
          <a:chOff x="0" y="0"/>
          <a:chExt cx="0" cy="0"/>
        </a:xfrm>
      </p:grpSpPr>
      <p:sp>
        <p:nvSpPr>
          <p:cNvPr id="2" name="Дата 1"/>
          <p:cNvSpPr>
            <a:spLocks noGrp="1"/>
          </p:cNvSpPr>
          <p:nvPr>
            <p:ph type="dt" sz="half" idx="10"/>
          </p:nvPr>
        </p:nvSpPr>
        <p:spPr/>
        <p:txBody>
          <a:bodyPr/>
          <a:lstStyle/>
          <a:p>
            <a:fld id="{5AF85070-5F2C-4F09-9A4B-30C8370D02F4}" type="datetimeFigureOut">
              <a:rPr lang="ru-RU" smtClean="0"/>
              <a:t>20.11.2022</a:t>
            </a:fld>
            <a:endParaRPr lang="ru-RU"/>
          </a:p>
        </p:txBody>
      </p:sp>
      <p:sp>
        <p:nvSpPr>
          <p:cNvPr id="3" name="Нижний колонтитул 2"/>
          <p:cNvSpPr>
            <a:spLocks noGrp="1"/>
          </p:cNvSpPr>
          <p:nvPr>
            <p:ph type="ftr" sz="quarter" idx="11"/>
          </p:nvPr>
        </p:nvSpPr>
        <p:spPr/>
        <p:txBody>
          <a:bodyPr/>
          <a:lstStyle/>
          <a:p>
            <a:endParaRPr lang="ru-RU"/>
          </a:p>
        </p:txBody>
      </p:sp>
      <p:sp>
        <p:nvSpPr>
          <p:cNvPr id="4" name="Номер слайда 3"/>
          <p:cNvSpPr>
            <a:spLocks noGrp="1"/>
          </p:cNvSpPr>
          <p:nvPr>
            <p:ph type="sldNum" sz="quarter" idx="12"/>
          </p:nvPr>
        </p:nvSpPr>
        <p:spPr/>
        <p:txBody>
          <a:bodyPr/>
          <a:lstStyle/>
          <a:p>
            <a:fld id="{75249A9D-2305-4E17-8C44-C4F49665F973}" type="slidenum">
              <a:rPr lang="ru-RU" smtClean="0"/>
              <a:t>‹#›</a:t>
            </a:fld>
            <a:endParaRPr lang="ru-RU"/>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Объект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3050"/>
            <a:ext cx="3008313" cy="1162050"/>
          </a:xfrm>
        </p:spPr>
        <p:txBody>
          <a:bodyPr anchor="b"/>
          <a:lstStyle>
            <a:lvl1pPr algn="l">
              <a:defRPr sz="2000" b="1"/>
            </a:lvl1pPr>
          </a:lstStyle>
          <a:p>
            <a:r>
              <a:rPr lang="ru-RU" smtClean="0"/>
              <a:t>Образец заголовка</a:t>
            </a:r>
            <a:endParaRPr lang="ru-RU"/>
          </a:p>
        </p:txBody>
      </p:sp>
      <p:sp>
        <p:nvSpPr>
          <p:cNvPr id="3" name="Содержимое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Текст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p>
            <a:fld id="{5AF85070-5F2C-4F09-9A4B-30C8370D02F4}" type="datetimeFigureOut">
              <a:rPr lang="ru-RU" smtClean="0"/>
              <a:t>20.11.2022</a:t>
            </a:fld>
            <a:endParaRPr lang="ru-RU"/>
          </a:p>
        </p:txBody>
      </p:sp>
      <p:sp>
        <p:nvSpPr>
          <p:cNvPr id="6" name="Нижний колонтитул 5"/>
          <p:cNvSpPr>
            <a:spLocks noGrp="1"/>
          </p:cNvSpPr>
          <p:nvPr>
            <p:ph type="ftr" sz="quarter" idx="11"/>
          </p:nvPr>
        </p:nvSpPr>
        <p:spPr/>
        <p:txBody>
          <a:bodyPr/>
          <a:lstStyle/>
          <a:p>
            <a:endParaRPr lang="ru-RU"/>
          </a:p>
        </p:txBody>
      </p:sp>
      <p:sp>
        <p:nvSpPr>
          <p:cNvPr id="7" name="Номер слайда 6"/>
          <p:cNvSpPr>
            <a:spLocks noGrp="1"/>
          </p:cNvSpPr>
          <p:nvPr>
            <p:ph type="sldNum" sz="quarter" idx="12"/>
          </p:nvPr>
        </p:nvSpPr>
        <p:spPr/>
        <p:txBody>
          <a:bodyPr/>
          <a:lstStyle/>
          <a:p>
            <a:fld id="{75249A9D-2305-4E17-8C44-C4F49665F973}" type="slidenum">
              <a:rPr lang="ru-RU" smtClean="0"/>
              <a:t>‹#›</a:t>
            </a:fld>
            <a:endParaRPr lang="ru-RU"/>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Рисунок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1792288" y="4800600"/>
            <a:ext cx="5486400" cy="566738"/>
          </a:xfrm>
        </p:spPr>
        <p:txBody>
          <a:bodyPr anchor="b"/>
          <a:lstStyle>
            <a:lvl1pPr algn="l">
              <a:defRPr sz="2000" b="1"/>
            </a:lvl1pPr>
          </a:lstStyle>
          <a:p>
            <a:r>
              <a:rPr lang="ru-RU" smtClean="0"/>
              <a:t>Образец заголовка</a:t>
            </a:r>
            <a:endParaRPr lang="ru-RU"/>
          </a:p>
        </p:txBody>
      </p:sp>
      <p:sp>
        <p:nvSpPr>
          <p:cNvPr id="3" name="Рисунок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ru-RU" smtClean="0"/>
              <a:t>Вставка рисунка</a:t>
            </a:r>
            <a:endParaRPr lang="ru-RU"/>
          </a:p>
        </p:txBody>
      </p:sp>
      <p:sp>
        <p:nvSpPr>
          <p:cNvPr id="4" name="Текст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p>
            <a:fld id="{5AF85070-5F2C-4F09-9A4B-30C8370D02F4}" type="datetimeFigureOut">
              <a:rPr lang="ru-RU" smtClean="0"/>
              <a:t>20.11.2022</a:t>
            </a:fld>
            <a:endParaRPr lang="ru-RU"/>
          </a:p>
        </p:txBody>
      </p:sp>
      <p:sp>
        <p:nvSpPr>
          <p:cNvPr id="6" name="Нижний колонтитул 5"/>
          <p:cNvSpPr>
            <a:spLocks noGrp="1"/>
          </p:cNvSpPr>
          <p:nvPr>
            <p:ph type="ftr" sz="quarter" idx="11"/>
          </p:nvPr>
        </p:nvSpPr>
        <p:spPr/>
        <p:txBody>
          <a:bodyPr/>
          <a:lstStyle/>
          <a:p>
            <a:endParaRPr lang="ru-RU"/>
          </a:p>
        </p:txBody>
      </p:sp>
      <p:sp>
        <p:nvSpPr>
          <p:cNvPr id="7" name="Номер слайда 6"/>
          <p:cNvSpPr>
            <a:spLocks noGrp="1"/>
          </p:cNvSpPr>
          <p:nvPr>
            <p:ph type="sldNum" sz="quarter" idx="12"/>
          </p:nvPr>
        </p:nvSpPr>
        <p:spPr/>
        <p:txBody>
          <a:bodyPr/>
          <a:lstStyle/>
          <a:p>
            <a:fld id="{75249A9D-2305-4E17-8C44-C4F49665F973}" type="slidenum">
              <a:rPr lang="ru-RU" smtClean="0"/>
              <a:t>‹#›</a:t>
            </a:fld>
            <a:endParaRPr lang="ru-RU"/>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Заголовок и вертикальный текс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Вертикальный текст 2"/>
          <p:cNvSpPr>
            <a:spLocks noGrp="1"/>
          </p:cNvSpPr>
          <p:nvPr>
            <p:ph type="body" orient="vert" idx="1"/>
          </p:nvPr>
        </p:nvSpPr>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Дата 3"/>
          <p:cNvSpPr>
            <a:spLocks noGrp="1"/>
          </p:cNvSpPr>
          <p:nvPr>
            <p:ph type="dt" sz="half" idx="10"/>
          </p:nvPr>
        </p:nvSpPr>
        <p:spPr/>
        <p:txBody>
          <a:bodyPr/>
          <a:lstStyle/>
          <a:p>
            <a:fld id="{5AF85070-5F2C-4F09-9A4B-30C8370D02F4}" type="datetimeFigureOut">
              <a:rPr lang="ru-RU" smtClean="0"/>
              <a:t>20.11.2022</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75249A9D-2305-4E17-8C44-C4F49665F973}" type="slidenum">
              <a:rPr lang="ru-RU" smtClean="0"/>
              <a:t>‹#›</a:t>
            </a:fld>
            <a:endParaRPr lang="ru-RU"/>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Вертикальный заголовок и текст">
    <p:spTree>
      <p:nvGrpSpPr>
        <p:cNvPr id="1" name=""/>
        <p:cNvGrpSpPr/>
        <p:nvPr/>
      </p:nvGrpSpPr>
      <p:grpSpPr>
        <a:xfrm>
          <a:off x="0" y="0"/>
          <a:ext cx="0" cy="0"/>
          <a:chOff x="0" y="0"/>
          <a:chExt cx="0" cy="0"/>
        </a:xfrm>
      </p:grpSpPr>
      <p:sp>
        <p:nvSpPr>
          <p:cNvPr id="2" name="Вертикальный заголовок 1"/>
          <p:cNvSpPr>
            <a:spLocks noGrp="1"/>
          </p:cNvSpPr>
          <p:nvPr>
            <p:ph type="title" orient="vert"/>
          </p:nvPr>
        </p:nvSpPr>
        <p:spPr>
          <a:xfrm>
            <a:off x="6629400" y="274638"/>
            <a:ext cx="2057400" cy="5851525"/>
          </a:xfrm>
        </p:spPr>
        <p:txBody>
          <a:bodyPr vert="eaVert"/>
          <a:lstStyle/>
          <a:p>
            <a:r>
              <a:rPr lang="ru-RU" smtClean="0"/>
              <a:t>Образец заголовка</a:t>
            </a:r>
            <a:endParaRPr lang="ru-RU"/>
          </a:p>
        </p:txBody>
      </p:sp>
      <p:sp>
        <p:nvSpPr>
          <p:cNvPr id="3" name="Вертикальный текст 2"/>
          <p:cNvSpPr>
            <a:spLocks noGrp="1"/>
          </p:cNvSpPr>
          <p:nvPr>
            <p:ph type="body" orient="vert" idx="1"/>
          </p:nvPr>
        </p:nvSpPr>
        <p:spPr>
          <a:xfrm>
            <a:off x="457200" y="274638"/>
            <a:ext cx="6019800" cy="5851525"/>
          </a:xfrm>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Дата 3"/>
          <p:cNvSpPr>
            <a:spLocks noGrp="1"/>
          </p:cNvSpPr>
          <p:nvPr>
            <p:ph type="dt" sz="half" idx="10"/>
          </p:nvPr>
        </p:nvSpPr>
        <p:spPr/>
        <p:txBody>
          <a:bodyPr/>
          <a:lstStyle/>
          <a:p>
            <a:fld id="{5AF85070-5F2C-4F09-9A4B-30C8370D02F4}" type="datetimeFigureOut">
              <a:rPr lang="ru-RU" smtClean="0"/>
              <a:t>20.11.2022</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75249A9D-2305-4E17-8C44-C4F49665F973}" type="slidenum">
              <a:rPr lang="ru-RU" smtClean="0"/>
              <a:t>‹#›</a:t>
            </a:fld>
            <a:endParaRPr lang="ru-RU"/>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itle" preserve="1">
  <p:cSld name="Титульный слайд">
    <p:bg>
      <p:bgPr>
        <a:blipFill dpi="0" rotWithShape="1">
          <a:blip r:embed="rId2" cstate="print">
            <a:lum/>
          </a:blip>
          <a:srcRect/>
          <a:stretch>
            <a:fillRect/>
          </a:stretch>
        </a:blipFill>
        <a:effectLst/>
      </p:bgPr>
    </p:bg>
    <p:spTree>
      <p:nvGrpSpPr>
        <p:cNvPr id="1" name=""/>
        <p:cNvGrpSpPr/>
        <p:nvPr/>
      </p:nvGrpSpPr>
      <p:grpSpPr>
        <a:xfrm>
          <a:off x="0" y="0"/>
          <a:ext cx="0" cy="0"/>
          <a:chOff x="0" y="0"/>
          <a:chExt cx="0" cy="0"/>
        </a:xfrm>
      </p:grpSpPr>
      <p:sp>
        <p:nvSpPr>
          <p:cNvPr id="2" name="Заголовок 1"/>
          <p:cNvSpPr>
            <a:spLocks noGrp="1"/>
          </p:cNvSpPr>
          <p:nvPr>
            <p:ph type="ctrTitle"/>
          </p:nvPr>
        </p:nvSpPr>
        <p:spPr>
          <a:xfrm>
            <a:off x="685800" y="2130425"/>
            <a:ext cx="7772400" cy="1470025"/>
          </a:xfrm>
        </p:spPr>
        <p:txBody>
          <a:bodyPr/>
          <a:lstStyle/>
          <a:p>
            <a:r>
              <a:rPr lang="ru-RU" smtClean="0"/>
              <a:t>Образец заголовка</a:t>
            </a:r>
            <a:endParaRPr lang="ru-RU"/>
          </a:p>
        </p:txBody>
      </p:sp>
      <p:sp>
        <p:nvSpPr>
          <p:cNvPr id="3" name="Подзаголовок 2"/>
          <p:cNvSpPr>
            <a:spLocks noGrp="1"/>
          </p:cNvSpPr>
          <p:nvPr>
            <p:ph type="subTitle" idx="1"/>
          </p:nvPr>
        </p:nvSpPr>
        <p:spPr>
          <a:xfrm>
            <a:off x="1371600" y="3886200"/>
            <a:ext cx="6400800" cy="1752600"/>
          </a:xfrm>
        </p:spPr>
        <p:txBody>
          <a:bodyPr/>
          <a:lstStyle>
            <a:lvl1pPr marL="0" indent="0" algn="ctr">
              <a:buNone/>
              <a:defRPr b="1" cap="none" spc="0">
                <a:ln w="12700">
                  <a:solidFill>
                    <a:schemeClr val="tx2">
                      <a:satMod val="155000"/>
                    </a:schemeClr>
                  </a:solidFill>
                  <a:prstDash val="solid"/>
                </a:ln>
                <a:solidFill>
                  <a:schemeClr val="bg2">
                    <a:tint val="85000"/>
                    <a:satMod val="155000"/>
                  </a:schemeClr>
                </a:solidFill>
                <a:effectLst>
                  <a:outerShdw blurRad="41275" dist="20320" dir="1800000" algn="tl" rotWithShape="0">
                    <a:srgbClr val="000000">
                      <a:alpha val="40000"/>
                    </a:srgbClr>
                  </a:outerShdw>
                </a:effectLs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ru-RU" smtClean="0"/>
              <a:t>Образец подзаголовка</a:t>
            </a:r>
            <a:endParaRPr lang="ru-RU" dirty="0"/>
          </a:p>
        </p:txBody>
      </p:sp>
      <p:sp>
        <p:nvSpPr>
          <p:cNvPr id="4" name="Дата 3"/>
          <p:cNvSpPr>
            <a:spLocks noGrp="1"/>
          </p:cNvSpPr>
          <p:nvPr>
            <p:ph type="dt" sz="half" idx="10"/>
          </p:nvPr>
        </p:nvSpPr>
        <p:spPr/>
        <p:txBody>
          <a:bodyPr/>
          <a:lstStyle/>
          <a:p>
            <a:fld id="{8677C5C0-3125-4C93-B3EC-A65F555C2BE7}" type="datetimeFigureOut">
              <a:rPr lang="ru-RU" smtClean="0"/>
              <a:pPr/>
              <a:t>20.11.2022</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C46A5196-A554-445C-9EF9-F5078C0E50D8}" type="slidenum">
              <a:rPr lang="ru-RU" smtClean="0"/>
              <a:pPr/>
              <a:t>‹#›</a:t>
            </a:fld>
            <a:endParaRPr lang="ru-RU"/>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Заголовок и объек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Содержимое 2"/>
          <p:cNvSpPr>
            <a:spLocks noGrp="1"/>
          </p:cNvSpPr>
          <p:nvPr>
            <p:ph idx="1"/>
          </p:nvPr>
        </p:nvSpPr>
        <p:spPr/>
        <p:txBody>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Дата 3"/>
          <p:cNvSpPr>
            <a:spLocks noGrp="1"/>
          </p:cNvSpPr>
          <p:nvPr>
            <p:ph type="dt" sz="half" idx="10"/>
          </p:nvPr>
        </p:nvSpPr>
        <p:spPr/>
        <p:txBody>
          <a:bodyPr/>
          <a:lstStyle/>
          <a:p>
            <a:fld id="{8677C5C0-3125-4C93-B3EC-A65F555C2BE7}" type="datetimeFigureOut">
              <a:rPr lang="ru-RU" smtClean="0"/>
              <a:pPr/>
              <a:t>20.11.2022</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C46A5196-A554-445C-9EF9-F5078C0E50D8}" type="slidenum">
              <a:rPr lang="ru-RU" smtClean="0"/>
              <a:pPr/>
              <a:t>‹#›</a:t>
            </a:fld>
            <a:endParaRPr lang="ru-RU"/>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type="secHead" preserve="1">
  <p:cSld name="Заголовок раздела">
    <p:bg>
      <p:bgPr>
        <a:blipFill dpi="0" rotWithShape="1">
          <a:blip r:embed="rId2" cstate="print">
            <a:lum/>
          </a:blip>
          <a:srcRect/>
          <a:stretch>
            <a:fillRect/>
          </a:stretch>
        </a:blipFill>
        <a:effectLst/>
      </p:bgPr>
    </p:bg>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722313" y="4406900"/>
            <a:ext cx="7772400" cy="1362075"/>
          </a:xfrm>
        </p:spPr>
        <p:txBody>
          <a:bodyPr anchor="t"/>
          <a:lstStyle>
            <a:lvl1pPr algn="l">
              <a:defRPr sz="4000" b="1" cap="all"/>
            </a:lvl1pPr>
          </a:lstStyle>
          <a:p>
            <a:r>
              <a:rPr lang="ru-RU" smtClean="0"/>
              <a:t>Образец заголовка</a:t>
            </a:r>
            <a:endParaRPr lang="ru-RU"/>
          </a:p>
        </p:txBody>
      </p:sp>
      <p:sp>
        <p:nvSpPr>
          <p:cNvPr id="3" name="Текст 2"/>
          <p:cNvSpPr>
            <a:spLocks noGrp="1"/>
          </p:cNvSpPr>
          <p:nvPr>
            <p:ph type="body" idx="1"/>
          </p:nvPr>
        </p:nvSpPr>
        <p:spPr>
          <a:xfrm>
            <a:off x="722313" y="2906713"/>
            <a:ext cx="7772400" cy="1500187"/>
          </a:xfrm>
        </p:spPr>
        <p:txBody>
          <a:bodyPr anchor="b"/>
          <a:lstStyle>
            <a:lvl1pPr marL="0" indent="0">
              <a:buNone/>
              <a:defRPr sz="2000" b="1" cap="none" spc="0">
                <a:ln w="12700">
                  <a:solidFill>
                    <a:schemeClr val="tx2">
                      <a:satMod val="155000"/>
                    </a:schemeClr>
                  </a:solidFill>
                  <a:prstDash val="solid"/>
                </a:ln>
                <a:solidFill>
                  <a:schemeClr val="bg2">
                    <a:tint val="85000"/>
                    <a:satMod val="155000"/>
                  </a:schemeClr>
                </a:solidFill>
                <a:effectLst>
                  <a:outerShdw blurRad="41275" dist="20320" dir="1800000" algn="tl" rotWithShape="0">
                    <a:srgbClr val="000000">
                      <a:alpha val="40000"/>
                    </a:srgbClr>
                  </a:outerShdw>
                </a:effectLs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ru-RU" smtClean="0"/>
              <a:t>Образец текста</a:t>
            </a:r>
          </a:p>
        </p:txBody>
      </p:sp>
      <p:sp>
        <p:nvSpPr>
          <p:cNvPr id="4" name="Дата 3"/>
          <p:cNvSpPr>
            <a:spLocks noGrp="1"/>
          </p:cNvSpPr>
          <p:nvPr>
            <p:ph type="dt" sz="half" idx="10"/>
          </p:nvPr>
        </p:nvSpPr>
        <p:spPr/>
        <p:txBody>
          <a:bodyPr/>
          <a:lstStyle/>
          <a:p>
            <a:fld id="{8677C5C0-3125-4C93-B3EC-A65F555C2BE7}" type="datetimeFigureOut">
              <a:rPr lang="ru-RU" smtClean="0"/>
              <a:pPr/>
              <a:t>20.11.2022</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C46A5196-A554-445C-9EF9-F5078C0E50D8}" type="slidenum">
              <a:rPr lang="ru-RU" smtClean="0"/>
              <a:pPr/>
              <a:t>‹#›</a:t>
            </a:fld>
            <a:endParaRPr lang="ru-RU"/>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Два объекта">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Содержимое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Содержимое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5" name="Дата 4"/>
          <p:cNvSpPr>
            <a:spLocks noGrp="1"/>
          </p:cNvSpPr>
          <p:nvPr>
            <p:ph type="dt" sz="half" idx="10"/>
          </p:nvPr>
        </p:nvSpPr>
        <p:spPr/>
        <p:txBody>
          <a:bodyPr/>
          <a:lstStyle/>
          <a:p>
            <a:fld id="{8677C5C0-3125-4C93-B3EC-A65F555C2BE7}" type="datetimeFigureOut">
              <a:rPr lang="ru-RU" smtClean="0"/>
              <a:pPr/>
              <a:t>20.11.2022</a:t>
            </a:fld>
            <a:endParaRPr lang="ru-RU"/>
          </a:p>
        </p:txBody>
      </p:sp>
      <p:sp>
        <p:nvSpPr>
          <p:cNvPr id="6" name="Нижний колонтитул 5"/>
          <p:cNvSpPr>
            <a:spLocks noGrp="1"/>
          </p:cNvSpPr>
          <p:nvPr>
            <p:ph type="ftr" sz="quarter" idx="11"/>
          </p:nvPr>
        </p:nvSpPr>
        <p:spPr/>
        <p:txBody>
          <a:bodyPr/>
          <a:lstStyle/>
          <a:p>
            <a:endParaRPr lang="ru-RU"/>
          </a:p>
        </p:txBody>
      </p:sp>
      <p:sp>
        <p:nvSpPr>
          <p:cNvPr id="7" name="Номер слайда 6"/>
          <p:cNvSpPr>
            <a:spLocks noGrp="1"/>
          </p:cNvSpPr>
          <p:nvPr>
            <p:ph type="sldNum" sz="quarter" idx="12"/>
          </p:nvPr>
        </p:nvSpPr>
        <p:spPr/>
        <p:txBody>
          <a:bodyPr/>
          <a:lstStyle/>
          <a:p>
            <a:fld id="{C46A5196-A554-445C-9EF9-F5078C0E50D8}" type="slidenum">
              <a:rPr lang="ru-RU" smtClean="0"/>
              <a:pPr/>
              <a:t>‹#›</a:t>
            </a:fld>
            <a:endParaRPr lang="ru-RU"/>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Сравнение">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lvl1pPr>
              <a:defRPr/>
            </a:lvl1pPr>
          </a:lstStyle>
          <a:p>
            <a:r>
              <a:rPr lang="ru-RU" smtClean="0"/>
              <a:t>Образец заголовка</a:t>
            </a:r>
            <a:endParaRPr lang="ru-RU"/>
          </a:p>
        </p:txBody>
      </p:sp>
      <p:sp>
        <p:nvSpPr>
          <p:cNvPr id="3" name="Текст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4" name="Содержимое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5" name="Текст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6" name="Содержимое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7" name="Дата 6"/>
          <p:cNvSpPr>
            <a:spLocks noGrp="1"/>
          </p:cNvSpPr>
          <p:nvPr>
            <p:ph type="dt" sz="half" idx="10"/>
          </p:nvPr>
        </p:nvSpPr>
        <p:spPr/>
        <p:txBody>
          <a:bodyPr/>
          <a:lstStyle/>
          <a:p>
            <a:fld id="{8677C5C0-3125-4C93-B3EC-A65F555C2BE7}" type="datetimeFigureOut">
              <a:rPr lang="ru-RU" smtClean="0"/>
              <a:pPr/>
              <a:t>20.11.2022</a:t>
            </a:fld>
            <a:endParaRPr lang="ru-RU"/>
          </a:p>
        </p:txBody>
      </p:sp>
      <p:sp>
        <p:nvSpPr>
          <p:cNvPr id="8" name="Нижний колонтитул 7"/>
          <p:cNvSpPr>
            <a:spLocks noGrp="1"/>
          </p:cNvSpPr>
          <p:nvPr>
            <p:ph type="ftr" sz="quarter" idx="11"/>
          </p:nvPr>
        </p:nvSpPr>
        <p:spPr/>
        <p:txBody>
          <a:bodyPr/>
          <a:lstStyle/>
          <a:p>
            <a:endParaRPr lang="ru-RU"/>
          </a:p>
        </p:txBody>
      </p:sp>
      <p:sp>
        <p:nvSpPr>
          <p:cNvPr id="9" name="Номер слайда 8"/>
          <p:cNvSpPr>
            <a:spLocks noGrp="1"/>
          </p:cNvSpPr>
          <p:nvPr>
            <p:ph type="sldNum" sz="quarter" idx="12"/>
          </p:nvPr>
        </p:nvSpPr>
        <p:spPr/>
        <p:txBody>
          <a:bodyPr/>
          <a:lstStyle/>
          <a:p>
            <a:fld id="{C46A5196-A554-445C-9EF9-F5078C0E50D8}" type="slidenum">
              <a:rPr lang="ru-RU" smtClean="0"/>
              <a:pPr/>
              <a:t>‹#›</a:t>
            </a:fld>
            <a:endParaRPr lang="ru-RU"/>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Только заголовок">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Дата 2"/>
          <p:cNvSpPr>
            <a:spLocks noGrp="1"/>
          </p:cNvSpPr>
          <p:nvPr>
            <p:ph type="dt" sz="half" idx="10"/>
          </p:nvPr>
        </p:nvSpPr>
        <p:spPr/>
        <p:txBody>
          <a:bodyPr/>
          <a:lstStyle/>
          <a:p>
            <a:fld id="{8677C5C0-3125-4C93-B3EC-A65F555C2BE7}" type="datetimeFigureOut">
              <a:rPr lang="ru-RU" smtClean="0"/>
              <a:pPr/>
              <a:t>20.11.2022</a:t>
            </a:fld>
            <a:endParaRPr lang="ru-RU"/>
          </a:p>
        </p:txBody>
      </p:sp>
      <p:sp>
        <p:nvSpPr>
          <p:cNvPr id="4" name="Нижний колонтитул 3"/>
          <p:cNvSpPr>
            <a:spLocks noGrp="1"/>
          </p:cNvSpPr>
          <p:nvPr>
            <p:ph type="ftr" sz="quarter" idx="11"/>
          </p:nvPr>
        </p:nvSpPr>
        <p:spPr/>
        <p:txBody>
          <a:bodyPr/>
          <a:lstStyle/>
          <a:p>
            <a:endParaRPr lang="ru-RU"/>
          </a:p>
        </p:txBody>
      </p:sp>
      <p:sp>
        <p:nvSpPr>
          <p:cNvPr id="5" name="Номер слайда 4"/>
          <p:cNvSpPr>
            <a:spLocks noGrp="1"/>
          </p:cNvSpPr>
          <p:nvPr>
            <p:ph type="sldNum" sz="quarter" idx="12"/>
          </p:nvPr>
        </p:nvSpPr>
        <p:spPr/>
        <p:txBody>
          <a:bodyPr/>
          <a:lstStyle/>
          <a:p>
            <a:fld id="{C46A5196-A554-445C-9EF9-F5078C0E50D8}" type="slidenum">
              <a:rPr lang="ru-RU" smtClean="0"/>
              <a:pPr/>
              <a:t>‹#›</a:t>
            </a:fld>
            <a:endParaRPr lang="ru-RU"/>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Пустой слайд">
    <p:spTree>
      <p:nvGrpSpPr>
        <p:cNvPr id="1" name=""/>
        <p:cNvGrpSpPr/>
        <p:nvPr/>
      </p:nvGrpSpPr>
      <p:grpSpPr>
        <a:xfrm>
          <a:off x="0" y="0"/>
          <a:ext cx="0" cy="0"/>
          <a:chOff x="0" y="0"/>
          <a:chExt cx="0" cy="0"/>
        </a:xfrm>
      </p:grpSpPr>
      <p:sp>
        <p:nvSpPr>
          <p:cNvPr id="2" name="Дата 1"/>
          <p:cNvSpPr>
            <a:spLocks noGrp="1"/>
          </p:cNvSpPr>
          <p:nvPr>
            <p:ph type="dt" sz="half" idx="10"/>
          </p:nvPr>
        </p:nvSpPr>
        <p:spPr/>
        <p:txBody>
          <a:bodyPr/>
          <a:lstStyle/>
          <a:p>
            <a:fld id="{8677C5C0-3125-4C93-B3EC-A65F555C2BE7}" type="datetimeFigureOut">
              <a:rPr lang="ru-RU" smtClean="0"/>
              <a:pPr/>
              <a:t>20.11.2022</a:t>
            </a:fld>
            <a:endParaRPr lang="ru-RU"/>
          </a:p>
        </p:txBody>
      </p:sp>
      <p:sp>
        <p:nvSpPr>
          <p:cNvPr id="3" name="Нижний колонтитул 2"/>
          <p:cNvSpPr>
            <a:spLocks noGrp="1"/>
          </p:cNvSpPr>
          <p:nvPr>
            <p:ph type="ftr" sz="quarter" idx="11"/>
          </p:nvPr>
        </p:nvSpPr>
        <p:spPr/>
        <p:txBody>
          <a:bodyPr/>
          <a:lstStyle/>
          <a:p>
            <a:endParaRPr lang="ru-RU"/>
          </a:p>
        </p:txBody>
      </p:sp>
      <p:sp>
        <p:nvSpPr>
          <p:cNvPr id="4" name="Номер слайда 3"/>
          <p:cNvSpPr>
            <a:spLocks noGrp="1"/>
          </p:cNvSpPr>
          <p:nvPr>
            <p:ph type="sldNum" sz="quarter" idx="12"/>
          </p:nvPr>
        </p:nvSpPr>
        <p:spPr/>
        <p:txBody>
          <a:bodyPr/>
          <a:lstStyle/>
          <a:p>
            <a:fld id="{C46A5196-A554-445C-9EF9-F5078C0E50D8}" type="slidenum">
              <a:rPr lang="ru-RU" smtClean="0"/>
              <a:pPr/>
              <a:t>‹#›</a:t>
            </a:fld>
            <a:endParaRPr lang="ru-RU"/>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Объект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3050"/>
            <a:ext cx="3008313" cy="1162050"/>
          </a:xfrm>
        </p:spPr>
        <p:txBody>
          <a:bodyPr anchor="b"/>
          <a:lstStyle>
            <a:lvl1pPr algn="l">
              <a:defRPr sz="2000" b="1"/>
            </a:lvl1pPr>
          </a:lstStyle>
          <a:p>
            <a:r>
              <a:rPr lang="ru-RU" smtClean="0"/>
              <a:t>Образец заголовка</a:t>
            </a:r>
            <a:endParaRPr lang="ru-RU"/>
          </a:p>
        </p:txBody>
      </p:sp>
      <p:sp>
        <p:nvSpPr>
          <p:cNvPr id="3" name="Содержимое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Текст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p>
            <a:fld id="{8677C5C0-3125-4C93-B3EC-A65F555C2BE7}" type="datetimeFigureOut">
              <a:rPr lang="ru-RU" smtClean="0"/>
              <a:pPr/>
              <a:t>20.11.2022</a:t>
            </a:fld>
            <a:endParaRPr lang="ru-RU"/>
          </a:p>
        </p:txBody>
      </p:sp>
      <p:sp>
        <p:nvSpPr>
          <p:cNvPr id="6" name="Нижний колонтитул 5"/>
          <p:cNvSpPr>
            <a:spLocks noGrp="1"/>
          </p:cNvSpPr>
          <p:nvPr>
            <p:ph type="ftr" sz="quarter" idx="11"/>
          </p:nvPr>
        </p:nvSpPr>
        <p:spPr/>
        <p:txBody>
          <a:bodyPr/>
          <a:lstStyle/>
          <a:p>
            <a:endParaRPr lang="ru-RU"/>
          </a:p>
        </p:txBody>
      </p:sp>
      <p:sp>
        <p:nvSpPr>
          <p:cNvPr id="7" name="Номер слайда 6"/>
          <p:cNvSpPr>
            <a:spLocks noGrp="1"/>
          </p:cNvSpPr>
          <p:nvPr>
            <p:ph type="sldNum" sz="quarter" idx="12"/>
          </p:nvPr>
        </p:nvSpPr>
        <p:spPr/>
        <p:txBody>
          <a:bodyPr/>
          <a:lstStyle/>
          <a:p>
            <a:fld id="{C46A5196-A554-445C-9EF9-F5078C0E50D8}" type="slidenum">
              <a:rPr lang="ru-RU" smtClean="0"/>
              <a:pPr/>
              <a:t>‹#›</a:t>
            </a:fld>
            <a:endParaRPr lang="ru-RU"/>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Рисунок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1792288" y="4800600"/>
            <a:ext cx="5486400" cy="566738"/>
          </a:xfrm>
        </p:spPr>
        <p:txBody>
          <a:bodyPr anchor="b"/>
          <a:lstStyle>
            <a:lvl1pPr algn="l">
              <a:defRPr sz="2000" b="1"/>
            </a:lvl1pPr>
          </a:lstStyle>
          <a:p>
            <a:r>
              <a:rPr lang="ru-RU" smtClean="0"/>
              <a:t>Образец заголовка</a:t>
            </a:r>
            <a:endParaRPr lang="ru-RU"/>
          </a:p>
        </p:txBody>
      </p:sp>
      <p:sp>
        <p:nvSpPr>
          <p:cNvPr id="3" name="Рисунок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ru-RU" smtClean="0"/>
              <a:t>Вставка рисунка</a:t>
            </a:r>
            <a:endParaRPr lang="ru-RU"/>
          </a:p>
        </p:txBody>
      </p:sp>
      <p:sp>
        <p:nvSpPr>
          <p:cNvPr id="4" name="Текст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p>
            <a:fld id="{8677C5C0-3125-4C93-B3EC-A65F555C2BE7}" type="datetimeFigureOut">
              <a:rPr lang="ru-RU" smtClean="0"/>
              <a:pPr/>
              <a:t>20.11.2022</a:t>
            </a:fld>
            <a:endParaRPr lang="ru-RU"/>
          </a:p>
        </p:txBody>
      </p:sp>
      <p:sp>
        <p:nvSpPr>
          <p:cNvPr id="6" name="Нижний колонтитул 5"/>
          <p:cNvSpPr>
            <a:spLocks noGrp="1"/>
          </p:cNvSpPr>
          <p:nvPr>
            <p:ph type="ftr" sz="quarter" idx="11"/>
          </p:nvPr>
        </p:nvSpPr>
        <p:spPr/>
        <p:txBody>
          <a:bodyPr/>
          <a:lstStyle/>
          <a:p>
            <a:endParaRPr lang="ru-RU"/>
          </a:p>
        </p:txBody>
      </p:sp>
      <p:sp>
        <p:nvSpPr>
          <p:cNvPr id="7" name="Номер слайда 6"/>
          <p:cNvSpPr>
            <a:spLocks noGrp="1"/>
          </p:cNvSpPr>
          <p:nvPr>
            <p:ph type="sldNum" sz="quarter" idx="12"/>
          </p:nvPr>
        </p:nvSpPr>
        <p:spPr/>
        <p:txBody>
          <a:bodyPr/>
          <a:lstStyle/>
          <a:p>
            <a:fld id="{C46A5196-A554-445C-9EF9-F5078C0E50D8}" type="slidenum">
              <a:rPr lang="ru-RU" smtClean="0"/>
              <a:pPr/>
              <a:t>‹#›</a:t>
            </a:fld>
            <a:endParaRPr lang="ru-RU"/>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Заголовок и вертикальный текс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Вертикальный текст 2"/>
          <p:cNvSpPr>
            <a:spLocks noGrp="1"/>
          </p:cNvSpPr>
          <p:nvPr>
            <p:ph type="body" orient="vert" idx="1"/>
          </p:nvPr>
        </p:nvSpPr>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Дата 3"/>
          <p:cNvSpPr>
            <a:spLocks noGrp="1"/>
          </p:cNvSpPr>
          <p:nvPr>
            <p:ph type="dt" sz="half" idx="10"/>
          </p:nvPr>
        </p:nvSpPr>
        <p:spPr/>
        <p:txBody>
          <a:bodyPr/>
          <a:lstStyle/>
          <a:p>
            <a:fld id="{8677C5C0-3125-4C93-B3EC-A65F555C2BE7}" type="datetimeFigureOut">
              <a:rPr lang="ru-RU" smtClean="0"/>
              <a:pPr/>
              <a:t>20.11.2022</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C46A5196-A554-445C-9EF9-F5078C0E50D8}" type="slidenum">
              <a:rPr lang="ru-RU" smtClean="0"/>
              <a:pPr/>
              <a:t>‹#›</a:t>
            </a:fld>
            <a:endParaRPr lang="ru-RU"/>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Вертикальный заголовок и текст">
    <p:spTree>
      <p:nvGrpSpPr>
        <p:cNvPr id="1" name=""/>
        <p:cNvGrpSpPr/>
        <p:nvPr/>
      </p:nvGrpSpPr>
      <p:grpSpPr>
        <a:xfrm>
          <a:off x="0" y="0"/>
          <a:ext cx="0" cy="0"/>
          <a:chOff x="0" y="0"/>
          <a:chExt cx="0" cy="0"/>
        </a:xfrm>
      </p:grpSpPr>
      <p:sp>
        <p:nvSpPr>
          <p:cNvPr id="2" name="Вертикальный заголовок 1"/>
          <p:cNvSpPr>
            <a:spLocks noGrp="1"/>
          </p:cNvSpPr>
          <p:nvPr>
            <p:ph type="title" orient="vert"/>
          </p:nvPr>
        </p:nvSpPr>
        <p:spPr>
          <a:xfrm>
            <a:off x="6629400" y="274638"/>
            <a:ext cx="2057400" cy="5851525"/>
          </a:xfrm>
        </p:spPr>
        <p:txBody>
          <a:bodyPr vert="eaVert"/>
          <a:lstStyle/>
          <a:p>
            <a:r>
              <a:rPr lang="ru-RU" smtClean="0"/>
              <a:t>Образец заголовка</a:t>
            </a:r>
            <a:endParaRPr lang="ru-RU"/>
          </a:p>
        </p:txBody>
      </p:sp>
      <p:sp>
        <p:nvSpPr>
          <p:cNvPr id="3" name="Вертикальный текст 2"/>
          <p:cNvSpPr>
            <a:spLocks noGrp="1"/>
          </p:cNvSpPr>
          <p:nvPr>
            <p:ph type="body" orient="vert" idx="1"/>
          </p:nvPr>
        </p:nvSpPr>
        <p:spPr>
          <a:xfrm>
            <a:off x="457200" y="274638"/>
            <a:ext cx="6019800" cy="5851525"/>
          </a:xfrm>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Дата 3"/>
          <p:cNvSpPr>
            <a:spLocks noGrp="1"/>
          </p:cNvSpPr>
          <p:nvPr>
            <p:ph type="dt" sz="half" idx="10"/>
          </p:nvPr>
        </p:nvSpPr>
        <p:spPr/>
        <p:txBody>
          <a:bodyPr/>
          <a:lstStyle/>
          <a:p>
            <a:fld id="{EAED3577-0F1F-43FC-800B-4D844E4C9529}" type="datetimeFigureOut">
              <a:rPr lang="ru-RU" smtClean="0"/>
              <a:pPr/>
              <a:t>20.11.2022</a:t>
            </a:fld>
            <a:endParaRPr lang="ru-RU" dirty="0"/>
          </a:p>
        </p:txBody>
      </p:sp>
      <p:sp>
        <p:nvSpPr>
          <p:cNvPr id="5" name="Нижний колонтитул 4"/>
          <p:cNvSpPr>
            <a:spLocks noGrp="1"/>
          </p:cNvSpPr>
          <p:nvPr>
            <p:ph type="ftr" sz="quarter" idx="11"/>
          </p:nvPr>
        </p:nvSpPr>
        <p:spPr/>
        <p:txBody>
          <a:bodyPr/>
          <a:lstStyle/>
          <a:p>
            <a:endParaRPr lang="ru-RU" dirty="0"/>
          </a:p>
        </p:txBody>
      </p:sp>
      <p:sp>
        <p:nvSpPr>
          <p:cNvPr id="6" name="Номер слайда 5"/>
          <p:cNvSpPr>
            <a:spLocks noGrp="1"/>
          </p:cNvSpPr>
          <p:nvPr>
            <p:ph type="sldNum" sz="quarter" idx="12"/>
          </p:nvPr>
        </p:nvSpPr>
        <p:spPr/>
        <p:txBody>
          <a:bodyPr/>
          <a:lstStyle/>
          <a:p>
            <a:fld id="{228F90A8-6BFB-4265-B9B6-F5CF08DFF472}" type="slidenum">
              <a:rPr lang="ru-RU" smtClean="0"/>
              <a:pPr/>
              <a:t>‹#›</a:t>
            </a:fld>
            <a:endParaRPr lang="ru-RU"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image" Target="../media/image2.png"/><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blipFill dpi="0" rotWithShape="1">
          <a:blip r:embed="rId13" cstate="print">
            <a:duotone>
              <a:schemeClr val="accent5">
                <a:shade val="45000"/>
                <a:satMod val="135000"/>
              </a:schemeClr>
              <a:prstClr val="white"/>
            </a:duotone>
          </a:blip>
          <a:srcRect/>
          <a:stretch>
            <a:fillRect/>
          </a:stretch>
        </a:blipFill>
        <a:effectLst/>
      </p:bgPr>
    </p:bg>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ru-RU" smtClean="0"/>
              <a:t>Образец заголовка</a:t>
            </a:r>
            <a:endParaRPr lang="ru-RU"/>
          </a:p>
        </p:txBody>
      </p:sp>
      <p:sp>
        <p:nvSpPr>
          <p:cNvPr id="3" name="Текст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Дата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AF85070-5F2C-4F09-9A4B-30C8370D02F4}" type="datetimeFigureOut">
              <a:rPr lang="ru-RU" smtClean="0"/>
              <a:t>20.11.2022</a:t>
            </a:fld>
            <a:endParaRPr lang="ru-RU"/>
          </a:p>
        </p:txBody>
      </p:sp>
      <p:sp>
        <p:nvSpPr>
          <p:cNvPr id="5" name="Нижний колонтитул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ru-RU"/>
          </a:p>
        </p:txBody>
      </p:sp>
      <p:sp>
        <p:nvSpPr>
          <p:cNvPr id="6" name="Номер слайда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5249A9D-2305-4E17-8C44-C4F49665F973}" type="slidenum">
              <a:rPr lang="ru-RU" smtClean="0"/>
              <a:t>‹#›</a:t>
            </a:fld>
            <a:endParaRPr lang="ru-RU"/>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ctr" defTabSz="914400" rtl="0" eaLnBrk="1" latinLnBrk="0" hangingPunct="1">
        <a:spcBef>
          <a:spcPct val="0"/>
        </a:spcBef>
        <a:buNone/>
        <a:defRPr sz="4400" b="1" kern="1200" cap="none" spc="0">
          <a:ln w="31550" cmpd="sng">
            <a:gradFill>
              <a:gsLst>
                <a:gs pos="70000">
                  <a:schemeClr val="accent6">
                    <a:shade val="50000"/>
                    <a:satMod val="190000"/>
                  </a:schemeClr>
                </a:gs>
                <a:gs pos="0">
                  <a:schemeClr val="accent6">
                    <a:tint val="77000"/>
                    <a:satMod val="180000"/>
                  </a:schemeClr>
                </a:gs>
              </a:gsLst>
              <a:lin ang="5400000"/>
            </a:gradFill>
            <a:prstDash val="solid"/>
          </a:ln>
          <a:solidFill>
            <a:schemeClr val="accent6">
              <a:tint val="15000"/>
              <a:satMod val="200000"/>
            </a:schemeClr>
          </a:solidFill>
          <a:effectLst>
            <a:outerShdw blurRad="50800" dist="40000" dir="5400000" algn="tl" rotWithShape="0">
              <a:srgbClr val="000000">
                <a:shade val="5000"/>
                <a:satMod val="120000"/>
                <a:alpha val="33000"/>
              </a:srgbClr>
            </a:outerShdw>
          </a:effectLst>
          <a:latin typeface="Constantia" pitchFamily="18" charset="0"/>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bg2">
              <a:lumMod val="10000"/>
            </a:schemeClr>
          </a:solidFill>
          <a:latin typeface="Constantia" pitchFamily="18" charset="0"/>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bg2">
              <a:lumMod val="10000"/>
            </a:schemeClr>
          </a:solidFill>
          <a:latin typeface="Constantia" pitchFamily="18" charset="0"/>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bg2">
              <a:lumMod val="10000"/>
            </a:schemeClr>
          </a:solidFill>
          <a:latin typeface="Constantia" pitchFamily="18" charset="0"/>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bg2">
              <a:lumMod val="10000"/>
            </a:schemeClr>
          </a:solidFill>
          <a:latin typeface="Constantia" pitchFamily="18" charset="0"/>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bg2">
              <a:lumMod val="10000"/>
            </a:schemeClr>
          </a:solidFill>
          <a:latin typeface="Constantia" pitchFamily="18" charset="0"/>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ru-R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gradFill flip="none" rotWithShape="1">
          <a:gsLst>
            <a:gs pos="0">
              <a:srgbClr val="5E9EFF"/>
            </a:gs>
            <a:gs pos="39999">
              <a:srgbClr val="85C2FF"/>
            </a:gs>
            <a:gs pos="70000">
              <a:srgbClr val="C4D6EB"/>
            </a:gs>
            <a:gs pos="100000">
              <a:srgbClr val="92D050"/>
            </a:gs>
          </a:gsLst>
          <a:lin ang="5400000" scaled="1"/>
          <a:tileRect/>
        </a:gradFill>
        <a:effectLst/>
      </p:bgPr>
    </p:bg>
    <p:spTree>
      <p:nvGrpSpPr>
        <p:cNvPr id="1" name=""/>
        <p:cNvGrpSpPr/>
        <p:nvPr/>
      </p:nvGrpSpPr>
      <p:grpSpPr>
        <a:xfrm>
          <a:off x="0" y="0"/>
          <a:ext cx="0" cy="0"/>
          <a:chOff x="0" y="0"/>
          <a:chExt cx="0" cy="0"/>
        </a:xfrm>
      </p:grpSpPr>
      <p:pic>
        <p:nvPicPr>
          <p:cNvPr id="8" name="Рисунок 7" descr="3fac10855dbd.png"/>
          <p:cNvPicPr>
            <a:picLocks noChangeAspect="1"/>
          </p:cNvPicPr>
          <p:nvPr/>
        </p:nvPicPr>
        <p:blipFill>
          <a:blip r:embed="rId13" cstate="print">
            <a:lum/>
          </a:blip>
          <a:stretch>
            <a:fillRect/>
          </a:stretch>
        </p:blipFill>
        <p:spPr>
          <a:xfrm>
            <a:off x="0" y="4714884"/>
            <a:ext cx="9144000" cy="2143116"/>
          </a:xfrm>
          <a:prstGeom prst="rect">
            <a:avLst/>
          </a:prstGeom>
          <a:ln>
            <a:noFill/>
          </a:ln>
          <a:effectLst>
            <a:outerShdw blurRad="292100" dist="139700" dir="2700000" algn="tl" rotWithShape="0">
              <a:srgbClr val="333333">
                <a:alpha val="65000"/>
              </a:srgbClr>
            </a:outerShdw>
          </a:effectLst>
        </p:spPr>
      </p:pic>
      <p:sp>
        <p:nvSpPr>
          <p:cNvPr id="2" name="Заголовок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ru-RU" smtClean="0"/>
              <a:t>Образец заголовка</a:t>
            </a:r>
            <a:endParaRPr lang="ru-RU"/>
          </a:p>
        </p:txBody>
      </p:sp>
      <p:sp>
        <p:nvSpPr>
          <p:cNvPr id="3" name="Текст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Дата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AED3577-0F1F-43FC-800B-4D844E4C9529}" type="datetimeFigureOut">
              <a:rPr lang="ru-RU" smtClean="0"/>
              <a:pPr/>
              <a:t>20.11.2022</a:t>
            </a:fld>
            <a:endParaRPr lang="ru-RU" dirty="0"/>
          </a:p>
        </p:txBody>
      </p:sp>
      <p:sp>
        <p:nvSpPr>
          <p:cNvPr id="5" name="Нижний колонтитул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ru-RU" dirty="0"/>
          </a:p>
        </p:txBody>
      </p:sp>
      <p:sp>
        <p:nvSpPr>
          <p:cNvPr id="6" name="Номер слайда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28F90A8-6BFB-4265-B9B6-F5CF08DFF472}" type="slidenum">
              <a:rPr lang="ru-RU" smtClean="0"/>
              <a:pPr/>
              <a:t>‹#›</a:t>
            </a:fld>
            <a:endParaRPr lang="ru-RU" dirty="0"/>
          </a:p>
        </p:txBody>
      </p:sp>
    </p:spTree>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ctr" defTabSz="914400" rtl="0" eaLnBrk="1" latinLnBrk="0" hangingPunct="1">
        <a:spcBef>
          <a:spcPct val="0"/>
        </a:spcBef>
        <a:buNone/>
        <a:defRPr sz="4400" b="1" kern="1200" cap="none" spc="0">
          <a:ln w="31550" cmpd="sng">
            <a:gradFill>
              <a:gsLst>
                <a:gs pos="70000">
                  <a:schemeClr val="accent6">
                    <a:shade val="50000"/>
                    <a:satMod val="190000"/>
                  </a:schemeClr>
                </a:gs>
                <a:gs pos="0">
                  <a:schemeClr val="accent6">
                    <a:tint val="77000"/>
                    <a:satMod val="180000"/>
                  </a:schemeClr>
                </a:gs>
              </a:gsLst>
              <a:lin ang="5400000"/>
            </a:gradFill>
            <a:prstDash val="solid"/>
          </a:ln>
          <a:solidFill>
            <a:schemeClr val="accent6">
              <a:tint val="15000"/>
              <a:satMod val="200000"/>
            </a:schemeClr>
          </a:solidFill>
          <a:effectLst>
            <a:outerShdw blurRad="50800" dist="40000" dir="5400000" algn="tl" rotWithShape="0">
              <a:srgbClr val="000000">
                <a:shade val="5000"/>
                <a:satMod val="120000"/>
                <a:alpha val="33000"/>
              </a:srgbClr>
            </a:outerShdw>
          </a:effectLst>
          <a:latin typeface="Constantia" pitchFamily="18" charset="0"/>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accent5">
              <a:lumMod val="50000"/>
            </a:schemeClr>
          </a:solidFill>
          <a:latin typeface="Constantia" pitchFamily="18" charset="0"/>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accent5">
              <a:lumMod val="50000"/>
            </a:schemeClr>
          </a:solidFill>
          <a:latin typeface="Constantia" pitchFamily="18" charset="0"/>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accent5">
              <a:lumMod val="50000"/>
            </a:schemeClr>
          </a:solidFill>
          <a:latin typeface="Constantia" pitchFamily="18" charset="0"/>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accent5">
              <a:lumMod val="50000"/>
            </a:schemeClr>
          </a:solidFill>
          <a:latin typeface="Constantia" pitchFamily="18" charset="0"/>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accent5">
              <a:lumMod val="50000"/>
            </a:schemeClr>
          </a:solidFill>
          <a:latin typeface="Constantia" pitchFamily="18" charset="0"/>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ru-R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3" Type="http://schemas.openxmlformats.org/officeDocument/2006/relationships/hyperlink" Target="https://kuvyrcom.com/shop/magnitnye-bukvy/" TargetMode="External"/><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4.jpeg"/><Relationship Id="rId1" Type="http://schemas.openxmlformats.org/officeDocument/2006/relationships/slideLayout" Target="../slideLayouts/slideLayout2.xml"/><Relationship Id="rId5" Type="http://schemas.openxmlformats.org/officeDocument/2006/relationships/image" Target="../media/image8.jpeg"/><Relationship Id="rId4" Type="http://schemas.openxmlformats.org/officeDocument/2006/relationships/image" Target="../media/image7.jpeg"/></Relationships>
</file>

<file path=ppt/slides/_rels/slide15.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338"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sp>
        <p:nvSpPr>
          <p:cNvPr id="2" name="Заголовок 1"/>
          <p:cNvSpPr>
            <a:spLocks noGrp="1"/>
          </p:cNvSpPr>
          <p:nvPr>
            <p:ph type="ctrTitle"/>
          </p:nvPr>
        </p:nvSpPr>
        <p:spPr/>
        <p:txBody>
          <a:bodyPr/>
          <a:lstStyle/>
          <a:p>
            <a:r>
              <a:rPr lang="ru-RU" b="1" dirty="0">
                <a:solidFill>
                  <a:srgbClr val="FF0000"/>
                </a:solidFill>
              </a:rPr>
              <a:t>Гласные звуки и буквы</a:t>
            </a:r>
            <a:r>
              <a:rPr lang="ru-RU" dirty="0"/>
              <a:t/>
            </a:r>
            <a:br>
              <a:rPr lang="ru-RU" dirty="0"/>
            </a:br>
            <a:endParaRPr lang="ru-RU" dirty="0"/>
          </a:p>
        </p:txBody>
      </p:sp>
      <p:sp>
        <p:nvSpPr>
          <p:cNvPr id="3" name="Подзаголовок 2"/>
          <p:cNvSpPr>
            <a:spLocks noGrp="1"/>
          </p:cNvSpPr>
          <p:nvPr>
            <p:ph type="subTitle" idx="1"/>
          </p:nvPr>
        </p:nvSpPr>
        <p:spPr/>
        <p:txBody>
          <a:bodyPr/>
          <a:lstStyle/>
          <a:p>
            <a:r>
              <a:rPr lang="ru-RU" dirty="0" smtClean="0">
                <a:solidFill>
                  <a:srgbClr val="002060"/>
                </a:solidFill>
              </a:rPr>
              <a:t>Учитель – логопед Суханова и.В.</a:t>
            </a:r>
            <a:endParaRPr lang="ru-RU" dirty="0">
              <a:solidFill>
                <a:srgbClr val="002060"/>
              </a:solidFill>
            </a:endParaRP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sp>
        <p:nvSpPr>
          <p:cNvPr id="3" name="Содержимое 2"/>
          <p:cNvSpPr>
            <a:spLocks noGrp="1"/>
          </p:cNvSpPr>
          <p:nvPr>
            <p:ph idx="1"/>
          </p:nvPr>
        </p:nvSpPr>
        <p:spPr/>
        <p:txBody>
          <a:bodyPr/>
          <a:lstStyle/>
          <a:p>
            <a:r>
              <a:rPr lang="ru-RU" i="1" dirty="0"/>
              <a:t>Что такое гласный звук?</a:t>
            </a:r>
            <a:br>
              <a:rPr lang="ru-RU" i="1" dirty="0"/>
            </a:br>
            <a:r>
              <a:rPr lang="ru-RU" i="1" dirty="0"/>
              <a:t>Сколько в русском языке гласных звуков и гласных букв?</a:t>
            </a:r>
            <a:br>
              <a:rPr lang="ru-RU" i="1" dirty="0"/>
            </a:br>
            <a:r>
              <a:rPr lang="ru-RU" i="1" dirty="0"/>
              <a:t>Какие гласные буквы могут обозначать два звука?</a:t>
            </a:r>
            <a:br>
              <a:rPr lang="ru-RU" i="1" dirty="0"/>
            </a:br>
            <a:r>
              <a:rPr lang="ru-RU" i="1" dirty="0"/>
              <a:t>Какие бывают гласные звуки?</a:t>
            </a:r>
            <a:br>
              <a:rPr lang="ru-RU" i="1" dirty="0"/>
            </a:br>
            <a:r>
              <a:rPr lang="ru-RU" i="1" dirty="0"/>
              <a:t>Как узнать, сколько в слове слогов</a:t>
            </a:r>
            <a:r>
              <a:rPr lang="ru-RU" i="1" dirty="0" smtClean="0"/>
              <a:t>?</a:t>
            </a:r>
          </a:p>
          <a:p>
            <a:r>
              <a:rPr lang="ru-RU" i="1" dirty="0" smtClean="0"/>
              <a:t>Методика изучения гласных букв</a:t>
            </a:r>
            <a:endParaRPr lang="ru-RU" dirty="0"/>
          </a:p>
          <a:p>
            <a:endParaRPr lang="ru-RU" dirty="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graphicFrame>
        <p:nvGraphicFramePr>
          <p:cNvPr id="2" name="Таблица 1"/>
          <p:cNvGraphicFramePr>
            <a:graphicFrameLocks noGrp="1"/>
          </p:cNvGraphicFramePr>
          <p:nvPr/>
        </p:nvGraphicFramePr>
        <p:xfrm>
          <a:off x="1619672" y="4005064"/>
          <a:ext cx="6096000" cy="1340232"/>
        </p:xfrm>
        <a:graphic>
          <a:graphicData uri="http://schemas.openxmlformats.org/drawingml/2006/table">
            <a:tbl>
              <a:tblPr/>
              <a:tblGrid>
                <a:gridCol w="1016000"/>
                <a:gridCol w="1016000"/>
                <a:gridCol w="1016000"/>
                <a:gridCol w="1016000"/>
                <a:gridCol w="1016000"/>
                <a:gridCol w="1016000"/>
              </a:tblGrid>
              <a:tr h="0">
                <a:tc gridSpan="6">
                  <a:txBody>
                    <a:bodyPr/>
                    <a:lstStyle/>
                    <a:p>
                      <a:pPr algn="ctr">
                        <a:lnSpc>
                          <a:spcPct val="115000"/>
                        </a:lnSpc>
                        <a:spcAft>
                          <a:spcPts val="0"/>
                        </a:spcAft>
                      </a:pPr>
                      <a:r>
                        <a:rPr lang="ru-RU" sz="3600" b="1" dirty="0">
                          <a:solidFill>
                            <a:srgbClr val="635274"/>
                          </a:solidFill>
                          <a:latin typeface="+mn-lt"/>
                          <a:ea typeface="Times New Roman"/>
                          <a:cs typeface="Times New Roman"/>
                        </a:rPr>
                        <a:t>ГЛАСНЫЕ ЗВУКИ</a:t>
                      </a:r>
                      <a:endParaRPr lang="ru-RU" sz="36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E3B4C5"/>
                    </a:solidFill>
                  </a:tcPr>
                </a:tc>
                <a:tc hMerge="1">
                  <a:txBody>
                    <a:bodyPr/>
                    <a:lstStyle/>
                    <a:p>
                      <a:endParaRPr lang="ru-RU"/>
                    </a:p>
                  </a:txBody>
                  <a:tcPr/>
                </a:tc>
                <a:tc hMerge="1">
                  <a:txBody>
                    <a:bodyPr/>
                    <a:lstStyle/>
                    <a:p>
                      <a:endParaRPr lang="ru-RU"/>
                    </a:p>
                  </a:txBody>
                  <a:tcPr/>
                </a:tc>
                <a:tc hMerge="1">
                  <a:txBody>
                    <a:bodyPr/>
                    <a:lstStyle/>
                    <a:p>
                      <a:endParaRPr lang="ru-RU"/>
                    </a:p>
                  </a:txBody>
                  <a:tcPr/>
                </a:tc>
                <a:tc hMerge="1">
                  <a:txBody>
                    <a:bodyPr/>
                    <a:lstStyle/>
                    <a:p>
                      <a:endParaRPr lang="ru-RU"/>
                    </a:p>
                  </a:txBody>
                  <a:tcPr/>
                </a:tc>
                <a:tc hMerge="1">
                  <a:txBody>
                    <a:bodyPr/>
                    <a:lstStyle/>
                    <a:p>
                      <a:endParaRPr lang="ru-RU"/>
                    </a:p>
                  </a:txBody>
                  <a:tcPr/>
                </a:tc>
              </a:tr>
              <a:tr h="0">
                <a:tc>
                  <a:txBody>
                    <a:bodyPr/>
                    <a:lstStyle/>
                    <a:p>
                      <a:pPr>
                        <a:lnSpc>
                          <a:spcPct val="115000"/>
                        </a:lnSpc>
                        <a:spcAft>
                          <a:spcPts val="0"/>
                        </a:spcAft>
                      </a:pPr>
                      <a:r>
                        <a:rPr lang="ru-RU" sz="3600" b="1" dirty="0">
                          <a:solidFill>
                            <a:srgbClr val="CC0033"/>
                          </a:solidFill>
                          <a:latin typeface="+mn-lt"/>
                          <a:ea typeface="Times New Roman"/>
                          <a:cs typeface="Times New Roman"/>
                        </a:rPr>
                        <a:t>[а]</a:t>
                      </a:r>
                      <a:endParaRPr lang="ru-RU" sz="36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F2C6B9"/>
                    </a:solidFill>
                  </a:tcPr>
                </a:tc>
                <a:tc>
                  <a:txBody>
                    <a:bodyPr/>
                    <a:lstStyle/>
                    <a:p>
                      <a:pPr>
                        <a:lnSpc>
                          <a:spcPct val="115000"/>
                        </a:lnSpc>
                        <a:spcAft>
                          <a:spcPts val="0"/>
                        </a:spcAft>
                      </a:pPr>
                      <a:r>
                        <a:rPr lang="ru-RU" sz="3600" b="1" dirty="0">
                          <a:solidFill>
                            <a:srgbClr val="CC0033"/>
                          </a:solidFill>
                          <a:latin typeface="+mn-lt"/>
                          <a:ea typeface="Times New Roman"/>
                          <a:cs typeface="Times New Roman"/>
                        </a:rPr>
                        <a:t>[о]</a:t>
                      </a:r>
                      <a:endParaRPr lang="ru-RU" sz="36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F2C6B9"/>
                    </a:solidFill>
                  </a:tcPr>
                </a:tc>
                <a:tc>
                  <a:txBody>
                    <a:bodyPr/>
                    <a:lstStyle/>
                    <a:p>
                      <a:pPr>
                        <a:lnSpc>
                          <a:spcPct val="115000"/>
                        </a:lnSpc>
                        <a:spcAft>
                          <a:spcPts val="0"/>
                        </a:spcAft>
                      </a:pPr>
                      <a:r>
                        <a:rPr lang="ru-RU" sz="3600" b="1" dirty="0">
                          <a:solidFill>
                            <a:srgbClr val="CC0033"/>
                          </a:solidFill>
                          <a:latin typeface="+mn-lt"/>
                          <a:ea typeface="Times New Roman"/>
                          <a:cs typeface="Times New Roman"/>
                        </a:rPr>
                        <a:t>[у]</a:t>
                      </a:r>
                      <a:endParaRPr lang="ru-RU" sz="36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F2C6B9"/>
                    </a:solidFill>
                  </a:tcPr>
                </a:tc>
                <a:tc>
                  <a:txBody>
                    <a:bodyPr/>
                    <a:lstStyle/>
                    <a:p>
                      <a:pPr algn="ctr">
                        <a:lnSpc>
                          <a:spcPct val="115000"/>
                        </a:lnSpc>
                        <a:spcAft>
                          <a:spcPts val="0"/>
                        </a:spcAft>
                      </a:pPr>
                      <a:r>
                        <a:rPr lang="ru-RU" sz="3600" b="1" dirty="0">
                          <a:solidFill>
                            <a:srgbClr val="CC0033"/>
                          </a:solidFill>
                          <a:latin typeface="+mn-lt"/>
                          <a:ea typeface="Times New Roman"/>
                          <a:cs typeface="Times New Roman"/>
                        </a:rPr>
                        <a:t>[и]</a:t>
                      </a:r>
                      <a:endParaRPr lang="ru-RU" sz="36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F2C6B9"/>
                    </a:solidFill>
                  </a:tcPr>
                </a:tc>
                <a:tc>
                  <a:txBody>
                    <a:bodyPr/>
                    <a:lstStyle/>
                    <a:p>
                      <a:pPr>
                        <a:lnSpc>
                          <a:spcPct val="115000"/>
                        </a:lnSpc>
                        <a:spcAft>
                          <a:spcPts val="0"/>
                        </a:spcAft>
                      </a:pPr>
                      <a:r>
                        <a:rPr lang="ru-RU" sz="3600" b="1" dirty="0">
                          <a:solidFill>
                            <a:srgbClr val="CC0033"/>
                          </a:solidFill>
                          <a:latin typeface="+mn-lt"/>
                          <a:ea typeface="Times New Roman"/>
                          <a:cs typeface="Times New Roman"/>
                        </a:rPr>
                        <a:t>[</a:t>
                      </a:r>
                      <a:r>
                        <a:rPr lang="ru-RU" sz="3600" b="1" dirty="0" err="1">
                          <a:solidFill>
                            <a:srgbClr val="CC0033"/>
                          </a:solidFill>
                          <a:latin typeface="+mn-lt"/>
                          <a:ea typeface="Times New Roman"/>
                          <a:cs typeface="Times New Roman"/>
                        </a:rPr>
                        <a:t>ы</a:t>
                      </a:r>
                      <a:r>
                        <a:rPr lang="ru-RU" sz="3600" b="1" dirty="0">
                          <a:solidFill>
                            <a:srgbClr val="CC0033"/>
                          </a:solidFill>
                          <a:latin typeface="+mn-lt"/>
                          <a:ea typeface="Times New Roman"/>
                          <a:cs typeface="Times New Roman"/>
                        </a:rPr>
                        <a:t>]</a:t>
                      </a:r>
                      <a:endParaRPr lang="ru-RU" sz="36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F2C6B9"/>
                    </a:solidFill>
                  </a:tcPr>
                </a:tc>
                <a:tc>
                  <a:txBody>
                    <a:bodyPr/>
                    <a:lstStyle/>
                    <a:p>
                      <a:pPr>
                        <a:lnSpc>
                          <a:spcPct val="115000"/>
                        </a:lnSpc>
                        <a:spcAft>
                          <a:spcPts val="0"/>
                        </a:spcAft>
                      </a:pPr>
                      <a:r>
                        <a:rPr lang="ru-RU" sz="3600" b="1" dirty="0">
                          <a:solidFill>
                            <a:srgbClr val="CC0033"/>
                          </a:solidFill>
                          <a:latin typeface="+mn-lt"/>
                          <a:ea typeface="Times New Roman"/>
                          <a:cs typeface="Times New Roman"/>
                        </a:rPr>
                        <a:t>[э]</a:t>
                      </a:r>
                      <a:endParaRPr lang="ru-RU" sz="36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F2C6B9"/>
                    </a:solidFill>
                  </a:tcPr>
                </a:tc>
              </a:tr>
            </a:tbl>
          </a:graphicData>
        </a:graphic>
      </p:graphicFrame>
      <p:sp>
        <p:nvSpPr>
          <p:cNvPr id="1025" name="Rectangle 1"/>
          <p:cNvSpPr>
            <a:spLocks noChangeArrowheads="1"/>
          </p:cNvSpPr>
          <p:nvPr/>
        </p:nvSpPr>
        <p:spPr bwMode="auto">
          <a:xfrm>
            <a:off x="1259632" y="1340768"/>
            <a:ext cx="6768752" cy="2308324"/>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spAutoFit/>
          </a:bodyPr>
          <a:lstStyle/>
          <a:p>
            <a:pPr marL="0" marR="0" lvl="0" indent="0" algn="ctr" defTabSz="914400" rtl="0" eaLnBrk="1" fontAlgn="base" latinLnBrk="0" hangingPunct="1">
              <a:lnSpc>
                <a:spcPct val="100000"/>
              </a:lnSpc>
              <a:spcBef>
                <a:spcPct val="0"/>
              </a:spcBef>
              <a:spcAft>
                <a:spcPct val="0"/>
              </a:spcAft>
              <a:buClrTx/>
              <a:buSzTx/>
              <a:buFontTx/>
              <a:buNone/>
              <a:tabLst/>
            </a:pPr>
            <a:endParaRPr kumimoji="0" lang="ru-RU" sz="2400" b="1" i="0" u="none" strike="noStrike" cap="none" normalizeH="0" baseline="0" dirty="0" smtClean="0">
              <a:ln>
                <a:noFill/>
              </a:ln>
              <a:solidFill>
                <a:srgbClr val="000000"/>
              </a:solidFill>
              <a:effectLst/>
              <a:ea typeface="Times New Roman" pitchFamily="18" charset="0"/>
              <a:cs typeface="Times New Roman"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r>
              <a:rPr kumimoji="0" lang="ru-RU" sz="2400" b="1" i="0" u="none" strike="noStrike" cap="none" normalizeH="0" baseline="0" dirty="0" smtClean="0">
                <a:ln>
                  <a:noFill/>
                </a:ln>
                <a:solidFill>
                  <a:srgbClr val="000000"/>
                </a:solidFill>
                <a:effectLst/>
                <a:ea typeface="Times New Roman" pitchFamily="18" charset="0"/>
                <a:cs typeface="Times New Roman" pitchFamily="18" charset="0"/>
              </a:rPr>
              <a:t>1.</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Гласный звук состоит только из голоса. При произнесении гласных звуков струя воздуха не встречает преград.</a:t>
            </a:r>
            <a:b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b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В русском языке </a:t>
            </a:r>
            <a:r>
              <a:rPr kumimoji="0" lang="ru-RU" sz="2400" b="1" i="0" u="none" strike="noStrike" cap="none" normalizeH="0" baseline="0" dirty="0" smtClean="0">
                <a:ln>
                  <a:noFill/>
                </a:ln>
                <a:solidFill>
                  <a:srgbClr val="635274"/>
                </a:solidFill>
                <a:effectLst/>
                <a:ea typeface="Times New Roman" pitchFamily="18" charset="0"/>
                <a:cs typeface="Times New Roman" pitchFamily="18" charset="0"/>
              </a:rPr>
              <a:t>6 гласных звуков</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400" b="1" i="0" u="none" strike="noStrike" cap="none" normalizeH="0" baseline="0" dirty="0" smtClean="0">
                <a:ln>
                  <a:noFill/>
                </a:ln>
                <a:solidFill>
                  <a:srgbClr val="CC0033"/>
                </a:solidFill>
                <a:effectLst/>
                <a:ea typeface="Times New Roman" pitchFamily="18" charset="0"/>
                <a:cs typeface="Times New Roman" pitchFamily="18" charset="0"/>
              </a:rPr>
              <a:t>[а]</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400" b="1" i="0" u="none" strike="noStrike" cap="none" normalizeH="0" baseline="0" dirty="0" smtClean="0">
                <a:ln>
                  <a:noFill/>
                </a:ln>
                <a:solidFill>
                  <a:srgbClr val="CC0033"/>
                </a:solidFill>
                <a:effectLst/>
                <a:ea typeface="Times New Roman" pitchFamily="18" charset="0"/>
                <a:cs typeface="Times New Roman" pitchFamily="18" charset="0"/>
              </a:rPr>
              <a:t>[о]</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400" b="1" i="0" u="none" strike="noStrike" cap="none" normalizeH="0" baseline="0" dirty="0" smtClean="0">
                <a:ln>
                  <a:noFill/>
                </a:ln>
                <a:solidFill>
                  <a:srgbClr val="CC0033"/>
                </a:solidFill>
                <a:effectLst/>
                <a:ea typeface="Times New Roman" pitchFamily="18" charset="0"/>
                <a:cs typeface="Times New Roman" pitchFamily="18" charset="0"/>
              </a:rPr>
              <a:t>[у]</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400" b="1" i="0" u="none" strike="noStrike" cap="none" normalizeH="0" baseline="0" dirty="0" smtClean="0">
                <a:ln>
                  <a:noFill/>
                </a:ln>
                <a:solidFill>
                  <a:srgbClr val="CC0033"/>
                </a:solidFill>
                <a:effectLst/>
                <a:ea typeface="Times New Roman" pitchFamily="18" charset="0"/>
                <a:cs typeface="Times New Roman" pitchFamily="18" charset="0"/>
              </a:rPr>
              <a:t>[и]</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400" b="1" i="0" u="none" strike="noStrike" cap="none" normalizeH="0" baseline="0" dirty="0" smtClean="0">
                <a:ln>
                  <a:noFill/>
                </a:ln>
                <a:solidFill>
                  <a:srgbClr val="CC0033"/>
                </a:solidFill>
                <a:effectLst/>
                <a:ea typeface="Times New Roman" pitchFamily="18" charset="0"/>
                <a:cs typeface="Times New Roman" pitchFamily="18" charset="0"/>
              </a:rPr>
              <a:t>[</a:t>
            </a:r>
            <a:r>
              <a:rPr kumimoji="0" lang="ru-RU" sz="2400" b="1" i="0" u="none" strike="noStrike" cap="none" normalizeH="0" baseline="0" dirty="0" err="1" smtClean="0">
                <a:ln>
                  <a:noFill/>
                </a:ln>
                <a:solidFill>
                  <a:srgbClr val="CC0033"/>
                </a:solidFill>
                <a:effectLst/>
                <a:ea typeface="Times New Roman" pitchFamily="18" charset="0"/>
                <a:cs typeface="Times New Roman" pitchFamily="18" charset="0"/>
              </a:rPr>
              <a:t>ы</a:t>
            </a:r>
            <a:r>
              <a:rPr kumimoji="0" lang="ru-RU" sz="2400" b="1" i="0" u="none" strike="noStrike" cap="none" normalizeH="0" baseline="0" dirty="0" smtClean="0">
                <a:ln>
                  <a:noFill/>
                </a:ln>
                <a:solidFill>
                  <a:srgbClr val="CC0033"/>
                </a:solidFill>
                <a:effectLst/>
                <a:ea typeface="Times New Roman" pitchFamily="18" charset="0"/>
                <a:cs typeface="Times New Roman" pitchFamily="18" charset="0"/>
              </a:rPr>
              <a:t>]</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400" b="1" i="0" u="none" strike="noStrike" cap="none" normalizeH="0" baseline="0" dirty="0" smtClean="0">
                <a:ln>
                  <a:noFill/>
                </a:ln>
                <a:solidFill>
                  <a:srgbClr val="CC0033"/>
                </a:solidFill>
                <a:effectLst/>
                <a:ea typeface="Times New Roman" pitchFamily="18" charset="0"/>
                <a:cs typeface="Times New Roman" pitchFamily="18" charset="0"/>
              </a:rPr>
              <a:t>[э]</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endParaRPr kumimoji="0" lang="ru-RU" sz="2400" b="0" i="0" u="none" strike="noStrike" cap="none" normalizeH="0" baseline="0" dirty="0" smtClean="0">
              <a:ln>
                <a:noFill/>
              </a:ln>
              <a:solidFill>
                <a:schemeClr val="tx1"/>
              </a:solidFill>
              <a:effectLst/>
              <a:cs typeface="Arial" pitchFamily="34" charset="0"/>
            </a:endParaRP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graphicFrame>
        <p:nvGraphicFramePr>
          <p:cNvPr id="2" name="Таблица 1"/>
          <p:cNvGraphicFramePr>
            <a:graphicFrameLocks noGrp="1"/>
          </p:cNvGraphicFramePr>
          <p:nvPr/>
        </p:nvGraphicFramePr>
        <p:xfrm>
          <a:off x="1547664" y="3212976"/>
          <a:ext cx="6096000" cy="2780540"/>
        </p:xfrm>
        <a:graphic>
          <a:graphicData uri="http://schemas.openxmlformats.org/drawingml/2006/table">
            <a:tbl>
              <a:tblPr/>
              <a:tblGrid>
                <a:gridCol w="3048000"/>
                <a:gridCol w="3048000"/>
              </a:tblGrid>
              <a:tr h="0">
                <a:tc gridSpan="2">
                  <a:txBody>
                    <a:bodyPr/>
                    <a:lstStyle/>
                    <a:p>
                      <a:pPr algn="ctr">
                        <a:lnSpc>
                          <a:spcPct val="115000"/>
                        </a:lnSpc>
                        <a:spcAft>
                          <a:spcPts val="0"/>
                        </a:spcAft>
                      </a:pPr>
                      <a:r>
                        <a:rPr lang="ru-RU" sz="2400" b="1" dirty="0">
                          <a:solidFill>
                            <a:srgbClr val="635274"/>
                          </a:solidFill>
                          <a:latin typeface="+mn-lt"/>
                          <a:ea typeface="Times New Roman"/>
                          <a:cs typeface="Times New Roman"/>
                        </a:rPr>
                        <a:t>ГЛАСНЫЕ БУКВЫ</a:t>
                      </a:r>
                      <a:endParaRPr lang="ru-RU" sz="24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E3B4C5"/>
                    </a:solidFill>
                  </a:tcPr>
                </a:tc>
                <a:tc hMerge="1">
                  <a:txBody>
                    <a:bodyPr/>
                    <a:lstStyle/>
                    <a:p>
                      <a:endParaRPr lang="ru-RU"/>
                    </a:p>
                  </a:txBody>
                  <a:tcPr/>
                </a:tc>
              </a:tr>
              <a:tr h="0">
                <a:tc>
                  <a:txBody>
                    <a:bodyPr/>
                    <a:lstStyle/>
                    <a:p>
                      <a:pPr algn="ctr">
                        <a:lnSpc>
                          <a:spcPct val="115000"/>
                        </a:lnSpc>
                        <a:spcAft>
                          <a:spcPts val="0"/>
                        </a:spcAft>
                      </a:pPr>
                      <a:r>
                        <a:rPr lang="ru-RU" sz="2400" b="1" dirty="0">
                          <a:solidFill>
                            <a:srgbClr val="CC0033"/>
                          </a:solidFill>
                          <a:latin typeface="+mn-lt"/>
                          <a:ea typeface="Times New Roman"/>
                          <a:cs typeface="Times New Roman"/>
                        </a:rPr>
                        <a:t>А  О  У  Ы  Э</a:t>
                      </a:r>
                      <a:endParaRPr lang="ru-RU" sz="24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C1F3F4"/>
                    </a:solidFill>
                  </a:tcPr>
                </a:tc>
                <a:tc>
                  <a:txBody>
                    <a:bodyPr/>
                    <a:lstStyle/>
                    <a:p>
                      <a:pPr algn="ctr">
                        <a:lnSpc>
                          <a:spcPct val="115000"/>
                        </a:lnSpc>
                        <a:spcAft>
                          <a:spcPts val="0"/>
                        </a:spcAft>
                      </a:pPr>
                      <a:r>
                        <a:rPr lang="ru-RU" sz="2400" b="1" dirty="0">
                          <a:solidFill>
                            <a:srgbClr val="CC0033"/>
                          </a:solidFill>
                          <a:latin typeface="+mn-lt"/>
                          <a:ea typeface="Times New Roman"/>
                          <a:cs typeface="Times New Roman"/>
                        </a:rPr>
                        <a:t>Я  Ё  Ю  И  Е</a:t>
                      </a:r>
                      <a:endParaRPr lang="ru-RU" sz="24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C5FBDE"/>
                    </a:solidFill>
                  </a:tcPr>
                </a:tc>
              </a:tr>
              <a:tr h="0">
                <a:tc>
                  <a:txBody>
                    <a:bodyPr/>
                    <a:lstStyle/>
                    <a:p>
                      <a:pPr>
                        <a:lnSpc>
                          <a:spcPct val="115000"/>
                        </a:lnSpc>
                        <a:spcAft>
                          <a:spcPts val="0"/>
                        </a:spcAft>
                      </a:pPr>
                      <a:r>
                        <a:rPr lang="ru-RU" sz="2400" dirty="0">
                          <a:solidFill>
                            <a:srgbClr val="000000"/>
                          </a:solidFill>
                          <a:latin typeface="+mn-lt"/>
                          <a:ea typeface="Times New Roman"/>
                          <a:cs typeface="Times New Roman"/>
                        </a:rPr>
                        <a:t>обозначают </a:t>
                      </a:r>
                      <a:r>
                        <a:rPr lang="ru-RU" sz="2400" b="1" dirty="0">
                          <a:solidFill>
                            <a:srgbClr val="635274"/>
                          </a:solidFill>
                          <a:latin typeface="+mn-lt"/>
                          <a:ea typeface="Times New Roman"/>
                          <a:cs typeface="Times New Roman"/>
                        </a:rPr>
                        <a:t>твёрдость</a:t>
                      </a:r>
                      <a:r>
                        <a:rPr lang="ru-RU" sz="2400" dirty="0">
                          <a:solidFill>
                            <a:srgbClr val="000000"/>
                          </a:solidFill>
                          <a:latin typeface="+mn-lt"/>
                          <a:ea typeface="Times New Roman"/>
                          <a:cs typeface="Times New Roman"/>
                        </a:rPr>
                        <a:t/>
                      </a:r>
                      <a:br>
                        <a:rPr lang="ru-RU" sz="2400" dirty="0">
                          <a:solidFill>
                            <a:srgbClr val="000000"/>
                          </a:solidFill>
                          <a:latin typeface="+mn-lt"/>
                          <a:ea typeface="Times New Roman"/>
                          <a:cs typeface="Times New Roman"/>
                        </a:rPr>
                      </a:br>
                      <a:r>
                        <a:rPr lang="ru-RU" sz="2400" dirty="0">
                          <a:solidFill>
                            <a:srgbClr val="000000"/>
                          </a:solidFill>
                          <a:latin typeface="+mn-lt"/>
                          <a:ea typeface="Times New Roman"/>
                          <a:cs typeface="Times New Roman"/>
                        </a:rPr>
                        <a:t>согласных звуков</a:t>
                      </a:r>
                      <a:endParaRPr lang="ru-RU" sz="24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C1F3F4"/>
                    </a:solidFill>
                  </a:tcPr>
                </a:tc>
                <a:tc>
                  <a:txBody>
                    <a:bodyPr/>
                    <a:lstStyle/>
                    <a:p>
                      <a:pPr>
                        <a:lnSpc>
                          <a:spcPct val="115000"/>
                        </a:lnSpc>
                        <a:spcAft>
                          <a:spcPts val="0"/>
                        </a:spcAft>
                      </a:pPr>
                      <a:r>
                        <a:rPr lang="ru-RU" sz="2400" dirty="0">
                          <a:solidFill>
                            <a:srgbClr val="000000"/>
                          </a:solidFill>
                          <a:latin typeface="+mn-lt"/>
                          <a:ea typeface="Times New Roman"/>
                          <a:cs typeface="Times New Roman"/>
                        </a:rPr>
                        <a:t>обозначают </a:t>
                      </a:r>
                      <a:r>
                        <a:rPr lang="ru-RU" sz="2400" b="1" dirty="0">
                          <a:solidFill>
                            <a:srgbClr val="635274"/>
                          </a:solidFill>
                          <a:latin typeface="+mn-lt"/>
                          <a:ea typeface="Times New Roman"/>
                          <a:cs typeface="Times New Roman"/>
                        </a:rPr>
                        <a:t>мягкость</a:t>
                      </a:r>
                      <a:r>
                        <a:rPr lang="ru-RU" sz="2400" dirty="0">
                          <a:solidFill>
                            <a:srgbClr val="000000"/>
                          </a:solidFill>
                          <a:latin typeface="+mn-lt"/>
                          <a:ea typeface="Times New Roman"/>
                          <a:cs typeface="Times New Roman"/>
                        </a:rPr>
                        <a:t/>
                      </a:r>
                      <a:br>
                        <a:rPr lang="ru-RU" sz="2400" dirty="0">
                          <a:solidFill>
                            <a:srgbClr val="000000"/>
                          </a:solidFill>
                          <a:latin typeface="+mn-lt"/>
                          <a:ea typeface="Times New Roman"/>
                          <a:cs typeface="Times New Roman"/>
                        </a:rPr>
                      </a:br>
                      <a:r>
                        <a:rPr lang="ru-RU" sz="2400" dirty="0">
                          <a:solidFill>
                            <a:srgbClr val="000000"/>
                          </a:solidFill>
                          <a:latin typeface="+mn-lt"/>
                          <a:ea typeface="Times New Roman"/>
                          <a:cs typeface="Times New Roman"/>
                        </a:rPr>
                        <a:t>согласных звуков</a:t>
                      </a:r>
                      <a:endParaRPr lang="ru-RU" sz="24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C5FBDE"/>
                    </a:solidFill>
                  </a:tcPr>
                </a:tc>
              </a:tr>
              <a:tr h="0">
                <a:tc>
                  <a:txBody>
                    <a:bodyPr/>
                    <a:lstStyle/>
                    <a:p>
                      <a:pPr algn="just">
                        <a:lnSpc>
                          <a:spcPct val="115000"/>
                        </a:lnSpc>
                        <a:spcAft>
                          <a:spcPts val="445"/>
                        </a:spcAft>
                      </a:pPr>
                      <a:r>
                        <a:rPr lang="ru-RU" sz="2400" i="1">
                          <a:solidFill>
                            <a:srgbClr val="000000"/>
                          </a:solidFill>
                          <a:latin typeface="+mn-lt"/>
                          <a:ea typeface="Times New Roman"/>
                          <a:cs typeface="Times New Roman"/>
                        </a:rPr>
                        <a:t>март</a:t>
                      </a:r>
                      <a:r>
                        <a:rPr lang="ru-RU" sz="2400">
                          <a:solidFill>
                            <a:srgbClr val="000000"/>
                          </a:solidFill>
                          <a:latin typeface="+mn-lt"/>
                          <a:ea typeface="Times New Roman"/>
                          <a:cs typeface="Times New Roman"/>
                        </a:rPr>
                        <a:t> [март]</a:t>
                      </a:r>
                      <a:endParaRPr lang="ru-RU" sz="2400">
                        <a:latin typeface="+mn-lt"/>
                        <a:ea typeface="Calibri"/>
                        <a:cs typeface="Times New Roman"/>
                      </a:endParaRPr>
                    </a:p>
                    <a:p>
                      <a:pPr algn="just">
                        <a:lnSpc>
                          <a:spcPct val="115000"/>
                        </a:lnSpc>
                        <a:spcAft>
                          <a:spcPts val="445"/>
                        </a:spcAft>
                      </a:pPr>
                      <a:r>
                        <a:rPr lang="ru-RU" sz="2400" i="1">
                          <a:solidFill>
                            <a:srgbClr val="000000"/>
                          </a:solidFill>
                          <a:latin typeface="+mn-lt"/>
                          <a:ea typeface="Times New Roman"/>
                          <a:cs typeface="Times New Roman"/>
                        </a:rPr>
                        <a:t>сумка</a:t>
                      </a:r>
                      <a:r>
                        <a:rPr lang="ru-RU" sz="2400">
                          <a:solidFill>
                            <a:srgbClr val="000000"/>
                          </a:solidFill>
                          <a:latin typeface="+mn-lt"/>
                          <a:ea typeface="Times New Roman"/>
                          <a:cs typeface="Times New Roman"/>
                        </a:rPr>
                        <a:t> [су́мка] </a:t>
                      </a:r>
                      <a:endParaRPr lang="ru-RU" sz="240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C1F3F4"/>
                    </a:solidFill>
                  </a:tcPr>
                </a:tc>
                <a:tc>
                  <a:txBody>
                    <a:bodyPr/>
                    <a:lstStyle/>
                    <a:p>
                      <a:pPr algn="just">
                        <a:lnSpc>
                          <a:spcPct val="115000"/>
                        </a:lnSpc>
                        <a:spcAft>
                          <a:spcPts val="445"/>
                        </a:spcAft>
                      </a:pPr>
                      <a:r>
                        <a:rPr lang="ru-RU" sz="2400" i="1" dirty="0">
                          <a:solidFill>
                            <a:srgbClr val="000000"/>
                          </a:solidFill>
                          <a:latin typeface="+mn-lt"/>
                          <a:ea typeface="Times New Roman"/>
                          <a:cs typeface="Times New Roman"/>
                        </a:rPr>
                        <a:t>мята</a:t>
                      </a:r>
                      <a:r>
                        <a:rPr lang="ru-RU" sz="2400" dirty="0">
                          <a:solidFill>
                            <a:srgbClr val="000000"/>
                          </a:solidFill>
                          <a:latin typeface="+mn-lt"/>
                          <a:ea typeface="Times New Roman"/>
                          <a:cs typeface="Times New Roman"/>
                        </a:rPr>
                        <a:t> [</a:t>
                      </a:r>
                      <a:r>
                        <a:rPr lang="ru-RU" sz="2400" dirty="0" err="1">
                          <a:solidFill>
                            <a:srgbClr val="000000"/>
                          </a:solidFill>
                          <a:latin typeface="+mn-lt"/>
                          <a:ea typeface="Times New Roman"/>
                          <a:cs typeface="Times New Roman"/>
                        </a:rPr>
                        <a:t>м</a:t>
                      </a:r>
                      <a:r>
                        <a:rPr lang="ru-RU" sz="2400" dirty="0" err="1">
                          <a:solidFill>
                            <a:srgbClr val="000000"/>
                          </a:solidFill>
                          <a:latin typeface="+mn-lt"/>
                          <a:ea typeface="Calibri"/>
                          <a:cs typeface="MS Mincho"/>
                        </a:rPr>
                        <a:t>❜</a:t>
                      </a:r>
                      <a:r>
                        <a:rPr lang="ru-RU" sz="2400" dirty="0" err="1">
                          <a:solidFill>
                            <a:srgbClr val="000000"/>
                          </a:solidFill>
                          <a:latin typeface="+mn-lt"/>
                          <a:ea typeface="Times New Roman"/>
                          <a:cs typeface="Times New Roman"/>
                        </a:rPr>
                        <a:t>áта</a:t>
                      </a:r>
                      <a:r>
                        <a:rPr lang="ru-RU" sz="2400" dirty="0">
                          <a:solidFill>
                            <a:srgbClr val="000000"/>
                          </a:solidFill>
                          <a:latin typeface="+mn-lt"/>
                          <a:ea typeface="Times New Roman"/>
                          <a:cs typeface="Times New Roman"/>
                        </a:rPr>
                        <a:t>]</a:t>
                      </a:r>
                      <a:endParaRPr lang="ru-RU" sz="2400" dirty="0">
                        <a:latin typeface="+mn-lt"/>
                        <a:ea typeface="Calibri"/>
                        <a:cs typeface="Times New Roman"/>
                      </a:endParaRPr>
                    </a:p>
                    <a:p>
                      <a:pPr algn="just">
                        <a:lnSpc>
                          <a:spcPct val="115000"/>
                        </a:lnSpc>
                        <a:spcAft>
                          <a:spcPts val="445"/>
                        </a:spcAft>
                      </a:pPr>
                      <a:r>
                        <a:rPr lang="ru-RU" sz="2400" i="1" dirty="0">
                          <a:solidFill>
                            <a:srgbClr val="000000"/>
                          </a:solidFill>
                          <a:latin typeface="+mn-lt"/>
                          <a:ea typeface="Times New Roman"/>
                          <a:cs typeface="Times New Roman"/>
                        </a:rPr>
                        <a:t>люки</a:t>
                      </a:r>
                      <a:r>
                        <a:rPr lang="ru-RU" sz="2400" dirty="0">
                          <a:solidFill>
                            <a:srgbClr val="000000"/>
                          </a:solidFill>
                          <a:latin typeface="+mn-lt"/>
                          <a:ea typeface="Times New Roman"/>
                          <a:cs typeface="Times New Roman"/>
                        </a:rPr>
                        <a:t> [</a:t>
                      </a:r>
                      <a:r>
                        <a:rPr lang="ru-RU" sz="2400" dirty="0" err="1">
                          <a:solidFill>
                            <a:srgbClr val="000000"/>
                          </a:solidFill>
                          <a:latin typeface="+mn-lt"/>
                          <a:ea typeface="Times New Roman"/>
                          <a:cs typeface="Times New Roman"/>
                        </a:rPr>
                        <a:t>л</a:t>
                      </a:r>
                      <a:r>
                        <a:rPr lang="ru-RU" sz="2400" dirty="0" err="1">
                          <a:solidFill>
                            <a:srgbClr val="000000"/>
                          </a:solidFill>
                          <a:latin typeface="+mn-lt"/>
                          <a:ea typeface="Calibri"/>
                          <a:cs typeface="MS Mincho"/>
                        </a:rPr>
                        <a:t>❜</a:t>
                      </a:r>
                      <a:r>
                        <a:rPr lang="ru-RU" sz="2400" dirty="0" err="1">
                          <a:solidFill>
                            <a:srgbClr val="000000"/>
                          </a:solidFill>
                          <a:latin typeface="+mn-lt"/>
                          <a:ea typeface="Times New Roman"/>
                          <a:cs typeface="Times New Roman"/>
                        </a:rPr>
                        <a:t>у́к</a:t>
                      </a:r>
                      <a:r>
                        <a:rPr lang="ru-RU" sz="2400" dirty="0" err="1">
                          <a:solidFill>
                            <a:srgbClr val="000000"/>
                          </a:solidFill>
                          <a:latin typeface="+mn-lt"/>
                          <a:ea typeface="Calibri"/>
                          <a:cs typeface="MS Mincho"/>
                        </a:rPr>
                        <a:t>❜</a:t>
                      </a:r>
                      <a:r>
                        <a:rPr lang="ru-RU" sz="2400" dirty="0" err="1">
                          <a:solidFill>
                            <a:srgbClr val="000000"/>
                          </a:solidFill>
                          <a:latin typeface="+mn-lt"/>
                          <a:ea typeface="Times New Roman"/>
                          <a:cs typeface="Times New Roman"/>
                        </a:rPr>
                        <a:t>и</a:t>
                      </a:r>
                      <a:r>
                        <a:rPr lang="ru-RU" sz="2400" dirty="0">
                          <a:solidFill>
                            <a:srgbClr val="000000"/>
                          </a:solidFill>
                          <a:latin typeface="+mn-lt"/>
                          <a:ea typeface="Times New Roman"/>
                          <a:cs typeface="Times New Roman"/>
                        </a:rPr>
                        <a:t>]</a:t>
                      </a:r>
                      <a:endParaRPr lang="ru-RU" sz="24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C5FBDE"/>
                    </a:solidFill>
                  </a:tcPr>
                </a:tc>
              </a:tr>
            </a:tbl>
          </a:graphicData>
        </a:graphic>
      </p:graphicFrame>
      <p:sp>
        <p:nvSpPr>
          <p:cNvPr id="17409" name="Rectangle 1"/>
          <p:cNvSpPr>
            <a:spLocks noChangeArrowheads="1"/>
          </p:cNvSpPr>
          <p:nvPr/>
        </p:nvSpPr>
        <p:spPr bwMode="auto">
          <a:xfrm>
            <a:off x="1331640" y="332656"/>
            <a:ext cx="7344816" cy="3046988"/>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spAutoFit/>
          </a:bodyPr>
          <a:lstStyle/>
          <a:p>
            <a:pPr marL="0" marR="0" lvl="0" indent="0" algn="just" defTabSz="914400" rtl="0" eaLnBrk="1" fontAlgn="base" latinLnBrk="0" hangingPunct="1">
              <a:lnSpc>
                <a:spcPct val="100000"/>
              </a:lnSpc>
              <a:spcBef>
                <a:spcPct val="0"/>
              </a:spcBef>
              <a:spcAft>
                <a:spcPct val="0"/>
              </a:spcAft>
              <a:buClrTx/>
              <a:buSzTx/>
              <a:buFontTx/>
              <a:buNone/>
              <a:tabLst/>
            </a:pP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На письме гласные звуки обозначаются буквами.</a:t>
            </a:r>
          </a:p>
          <a:p>
            <a:pPr marL="0" marR="0" lvl="0" indent="0" algn="just" defTabSz="914400" rtl="0" eaLnBrk="1" fontAlgn="base" latinLnBrk="0" hangingPunct="1">
              <a:lnSpc>
                <a:spcPct val="100000"/>
              </a:lnSpc>
              <a:spcBef>
                <a:spcPct val="0"/>
              </a:spcBef>
              <a:spcAft>
                <a:spcPct val="0"/>
              </a:spcAft>
              <a:buClrTx/>
              <a:buSzTx/>
              <a:buFontTx/>
              <a:buNone/>
              <a:tabLst/>
            </a:pP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Всего </a:t>
            </a:r>
            <a:r>
              <a:rPr kumimoji="0" lang="ru-RU" sz="2400" b="1" i="0" u="none" strike="noStrike" cap="none" normalizeH="0" baseline="0" dirty="0" smtClean="0">
                <a:ln>
                  <a:noFill/>
                </a:ln>
                <a:solidFill>
                  <a:srgbClr val="635274"/>
                </a:solidFill>
                <a:effectLst/>
                <a:ea typeface="Times New Roman" pitchFamily="18" charset="0"/>
                <a:cs typeface="Times New Roman" pitchFamily="18" charset="0"/>
              </a:rPr>
              <a:t>гласных букв 10</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a:t>
            </a:r>
          </a:p>
          <a:p>
            <a:pPr marL="0" marR="0" lvl="0" indent="0" defTabSz="914400" rtl="0" eaLnBrk="1" fontAlgn="base" latinLnBrk="0" hangingPunct="1">
              <a:lnSpc>
                <a:spcPct val="100000"/>
              </a:lnSpc>
              <a:spcBef>
                <a:spcPct val="0"/>
              </a:spcBef>
              <a:spcAft>
                <a:spcPct val="0"/>
              </a:spcAft>
              <a:buClrTx/>
              <a:buSzTx/>
              <a:buFontTx/>
              <a:buNone/>
              <a:tabLst/>
            </a:pP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Буквы </a:t>
            </a:r>
            <a:r>
              <a:rPr kumimoji="0" lang="ru-RU" sz="2400" b="1" i="0" u="none" strike="noStrike" cap="none" normalizeH="0" baseline="0" dirty="0" smtClean="0">
                <a:ln>
                  <a:noFill/>
                </a:ln>
                <a:solidFill>
                  <a:srgbClr val="CC0033"/>
                </a:solidFill>
                <a:effectLst/>
                <a:ea typeface="Times New Roman" pitchFamily="18" charset="0"/>
                <a:cs typeface="Times New Roman" pitchFamily="18" charset="0"/>
              </a:rPr>
              <a:t>А, О, У, Ы, Э</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обозначают </a:t>
            </a:r>
            <a:r>
              <a:rPr kumimoji="0" lang="ru-RU" sz="2400" b="1" i="0" u="none" strike="noStrike" cap="none" normalizeH="0" baseline="0" dirty="0" smtClean="0">
                <a:ln>
                  <a:noFill/>
                </a:ln>
                <a:solidFill>
                  <a:srgbClr val="635274"/>
                </a:solidFill>
                <a:effectLst/>
                <a:ea typeface="Times New Roman" pitchFamily="18" charset="0"/>
                <a:cs typeface="Times New Roman" pitchFamily="18" charset="0"/>
              </a:rPr>
              <a:t>твёрдость</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предыдущих согласных звуков, а буквы </a:t>
            </a:r>
            <a:r>
              <a:rPr kumimoji="0" lang="ru-RU" sz="2400" b="1" i="0" u="none" strike="noStrike" cap="none" normalizeH="0" baseline="0" dirty="0" smtClean="0">
                <a:ln>
                  <a:noFill/>
                </a:ln>
                <a:solidFill>
                  <a:srgbClr val="CC0033"/>
                </a:solidFill>
                <a:effectLst/>
                <a:ea typeface="Times New Roman" pitchFamily="18" charset="0"/>
                <a:cs typeface="Times New Roman" pitchFamily="18" charset="0"/>
              </a:rPr>
              <a:t>Я, Ё, Ю, И, Е</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обозначают </a:t>
            </a:r>
            <a:r>
              <a:rPr kumimoji="0" lang="ru-RU" sz="2400" b="1" i="0" u="none" strike="noStrike" cap="none" normalizeH="0" baseline="0" dirty="0" smtClean="0">
                <a:ln>
                  <a:noFill/>
                </a:ln>
                <a:solidFill>
                  <a:srgbClr val="635274"/>
                </a:solidFill>
                <a:effectLst/>
                <a:ea typeface="Times New Roman" pitchFamily="18" charset="0"/>
                <a:cs typeface="Times New Roman" pitchFamily="18" charset="0"/>
              </a:rPr>
              <a:t>мягкость</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согласных звуков.</a:t>
            </a:r>
          </a:p>
          <a:p>
            <a:pPr marL="0" marR="0" lvl="0" indent="0" algn="just" defTabSz="914400" rtl="0" eaLnBrk="1" fontAlgn="base" latinLnBrk="0" hangingPunct="1">
              <a:lnSpc>
                <a:spcPct val="100000"/>
              </a:lnSpc>
              <a:spcBef>
                <a:spcPct val="0"/>
              </a:spcBef>
              <a:spcAft>
                <a:spcPct val="0"/>
              </a:spcAft>
              <a:buClrTx/>
              <a:buSzTx/>
              <a:buFontTx/>
              <a:buNone/>
              <a:tabLst/>
            </a:pPr>
            <a:endParaRPr kumimoji="0" lang="ru-RU" sz="2400" b="0" i="0" u="none" strike="noStrike" cap="none" normalizeH="0" baseline="0" dirty="0" smtClean="0">
              <a:ln>
                <a:noFill/>
              </a:ln>
              <a:solidFill>
                <a:srgbClr val="000000"/>
              </a:solidFill>
              <a:effectLst/>
              <a:ea typeface="Times New Roman" pitchFamily="18" charset="0"/>
              <a:cs typeface="Times New Roman" pitchFamily="18" charset="0"/>
            </a:endParaRPr>
          </a:p>
          <a:p>
            <a:pPr marL="0" marR="0" lvl="0" indent="0" algn="just" defTabSz="914400" rtl="0" eaLnBrk="1" fontAlgn="base" latinLnBrk="0" hangingPunct="1">
              <a:lnSpc>
                <a:spcPct val="100000"/>
              </a:lnSpc>
              <a:spcBef>
                <a:spcPct val="0"/>
              </a:spcBef>
              <a:spcAft>
                <a:spcPct val="0"/>
              </a:spcAft>
              <a:buClrTx/>
              <a:buSzTx/>
              <a:buFontTx/>
              <a:buNone/>
              <a:tabLst/>
            </a:pPr>
            <a:endParaRPr kumimoji="0" lang="ru-RU" sz="2400" b="0" i="0" u="none" strike="noStrike" cap="none" normalizeH="0" baseline="0" dirty="0" smtClean="0">
              <a:ln>
                <a:noFill/>
              </a:ln>
              <a:solidFill>
                <a:schemeClr val="tx1"/>
              </a:solidFill>
              <a:effectLst/>
              <a:cs typeface="Arial" pitchFamily="34" charset="0"/>
            </a:endParaRPr>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graphicFrame>
        <p:nvGraphicFramePr>
          <p:cNvPr id="2" name="Таблица 1"/>
          <p:cNvGraphicFramePr>
            <a:graphicFrameLocks noGrp="1"/>
          </p:cNvGraphicFramePr>
          <p:nvPr/>
        </p:nvGraphicFramePr>
        <p:xfrm>
          <a:off x="1475656" y="4293096"/>
          <a:ext cx="6096000" cy="1779588"/>
        </p:xfrm>
        <a:graphic>
          <a:graphicData uri="http://schemas.openxmlformats.org/drawingml/2006/table">
            <a:tbl>
              <a:tblPr/>
              <a:tblGrid>
                <a:gridCol w="1524000"/>
                <a:gridCol w="1524000"/>
                <a:gridCol w="1524000"/>
                <a:gridCol w="1524000"/>
              </a:tblGrid>
              <a:tr h="0">
                <a:tc gridSpan="4">
                  <a:txBody>
                    <a:bodyPr/>
                    <a:lstStyle/>
                    <a:p>
                      <a:pPr algn="ctr">
                        <a:lnSpc>
                          <a:spcPct val="115000"/>
                        </a:lnSpc>
                        <a:spcAft>
                          <a:spcPts val="0"/>
                        </a:spcAft>
                      </a:pPr>
                      <a:r>
                        <a:rPr lang="ru-RU" sz="2400" b="1" dirty="0">
                          <a:solidFill>
                            <a:srgbClr val="635274"/>
                          </a:solidFill>
                          <a:latin typeface="+mn-lt"/>
                          <a:ea typeface="Times New Roman"/>
                          <a:cs typeface="Times New Roman"/>
                        </a:rPr>
                        <a:t>ГЛАСНЫЕ БУКВЫ, КОТОРЫЕ ОБОЗНАЧАЮТ ДВА ЗВУКА</a:t>
                      </a:r>
                      <a:endParaRPr lang="ru-RU" sz="24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E3B4C5"/>
                    </a:solidFill>
                  </a:tcPr>
                </a:tc>
                <a:tc hMerge="1">
                  <a:txBody>
                    <a:bodyPr/>
                    <a:lstStyle/>
                    <a:p>
                      <a:endParaRPr lang="ru-RU"/>
                    </a:p>
                  </a:txBody>
                  <a:tcPr/>
                </a:tc>
                <a:tc hMerge="1">
                  <a:txBody>
                    <a:bodyPr/>
                    <a:lstStyle/>
                    <a:p>
                      <a:endParaRPr lang="ru-RU"/>
                    </a:p>
                  </a:txBody>
                  <a:tcPr/>
                </a:tc>
                <a:tc hMerge="1">
                  <a:txBody>
                    <a:bodyPr/>
                    <a:lstStyle/>
                    <a:p>
                      <a:endParaRPr lang="ru-RU"/>
                    </a:p>
                  </a:txBody>
                  <a:tcPr/>
                </a:tc>
              </a:tr>
              <a:tr h="0">
                <a:tc>
                  <a:txBody>
                    <a:bodyPr/>
                    <a:lstStyle/>
                    <a:p>
                      <a:pPr algn="ctr">
                        <a:lnSpc>
                          <a:spcPct val="115000"/>
                        </a:lnSpc>
                        <a:spcAft>
                          <a:spcPts val="0"/>
                        </a:spcAft>
                      </a:pPr>
                      <a:r>
                        <a:rPr lang="ru-RU" sz="2400" b="1">
                          <a:solidFill>
                            <a:srgbClr val="CC0033"/>
                          </a:solidFill>
                          <a:latin typeface="+mn-lt"/>
                          <a:ea typeface="Times New Roman"/>
                          <a:cs typeface="Times New Roman"/>
                        </a:rPr>
                        <a:t>Я</a:t>
                      </a:r>
                      <a:r>
                        <a:rPr lang="ru-RU" sz="2400">
                          <a:solidFill>
                            <a:srgbClr val="000000"/>
                          </a:solidFill>
                          <a:latin typeface="+mn-lt"/>
                          <a:ea typeface="Times New Roman"/>
                          <a:cs typeface="Times New Roman"/>
                        </a:rPr>
                        <a:t/>
                      </a:r>
                      <a:br>
                        <a:rPr lang="ru-RU" sz="2400">
                          <a:solidFill>
                            <a:srgbClr val="000000"/>
                          </a:solidFill>
                          <a:latin typeface="+mn-lt"/>
                          <a:ea typeface="Times New Roman"/>
                          <a:cs typeface="Times New Roman"/>
                        </a:rPr>
                      </a:br>
                      <a:r>
                        <a:rPr lang="ru-RU" sz="2400" b="1">
                          <a:solidFill>
                            <a:srgbClr val="635274"/>
                          </a:solidFill>
                          <a:latin typeface="+mn-lt"/>
                          <a:ea typeface="Times New Roman"/>
                          <a:cs typeface="Times New Roman"/>
                        </a:rPr>
                        <a:t>[й</a:t>
                      </a:r>
                      <a:r>
                        <a:rPr lang="ru-RU" sz="2400" b="1">
                          <a:solidFill>
                            <a:srgbClr val="635274"/>
                          </a:solidFill>
                          <a:latin typeface="+mn-lt"/>
                          <a:ea typeface="Calibri"/>
                          <a:cs typeface="MS Mincho"/>
                        </a:rPr>
                        <a:t>❜</a:t>
                      </a:r>
                      <a:r>
                        <a:rPr lang="ru-RU" sz="2400" b="1">
                          <a:solidFill>
                            <a:srgbClr val="635274"/>
                          </a:solidFill>
                          <a:latin typeface="+mn-lt"/>
                          <a:ea typeface="Times New Roman"/>
                          <a:cs typeface="Times New Roman"/>
                        </a:rPr>
                        <a:t>а]</a:t>
                      </a:r>
                      <a:endParaRPr lang="ru-RU" sz="240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DEDFF6"/>
                    </a:solidFill>
                  </a:tcPr>
                </a:tc>
                <a:tc>
                  <a:txBody>
                    <a:bodyPr/>
                    <a:lstStyle/>
                    <a:p>
                      <a:pPr algn="ctr">
                        <a:lnSpc>
                          <a:spcPct val="115000"/>
                        </a:lnSpc>
                        <a:spcAft>
                          <a:spcPts val="0"/>
                        </a:spcAft>
                      </a:pPr>
                      <a:r>
                        <a:rPr lang="ru-RU" sz="2400" b="1" dirty="0">
                          <a:solidFill>
                            <a:srgbClr val="CC0033"/>
                          </a:solidFill>
                          <a:latin typeface="+mn-lt"/>
                          <a:ea typeface="Times New Roman"/>
                          <a:cs typeface="Times New Roman"/>
                        </a:rPr>
                        <a:t>Ё</a:t>
                      </a:r>
                      <a:r>
                        <a:rPr lang="ru-RU" sz="2400" dirty="0">
                          <a:solidFill>
                            <a:srgbClr val="000000"/>
                          </a:solidFill>
                          <a:latin typeface="+mn-lt"/>
                          <a:ea typeface="Times New Roman"/>
                          <a:cs typeface="Times New Roman"/>
                        </a:rPr>
                        <a:t/>
                      </a:r>
                      <a:br>
                        <a:rPr lang="ru-RU" sz="2400" dirty="0">
                          <a:solidFill>
                            <a:srgbClr val="000000"/>
                          </a:solidFill>
                          <a:latin typeface="+mn-lt"/>
                          <a:ea typeface="Times New Roman"/>
                          <a:cs typeface="Times New Roman"/>
                        </a:rPr>
                      </a:br>
                      <a:r>
                        <a:rPr lang="ru-RU" sz="2400" b="1" dirty="0">
                          <a:solidFill>
                            <a:srgbClr val="635274"/>
                          </a:solidFill>
                          <a:latin typeface="+mn-lt"/>
                          <a:ea typeface="Times New Roman"/>
                          <a:cs typeface="Times New Roman"/>
                        </a:rPr>
                        <a:t>[</a:t>
                      </a:r>
                      <a:r>
                        <a:rPr lang="ru-RU" sz="2400" b="1" dirty="0" err="1">
                          <a:solidFill>
                            <a:srgbClr val="635274"/>
                          </a:solidFill>
                          <a:latin typeface="+mn-lt"/>
                          <a:ea typeface="Times New Roman"/>
                          <a:cs typeface="Times New Roman"/>
                        </a:rPr>
                        <a:t>й</a:t>
                      </a:r>
                      <a:r>
                        <a:rPr lang="ru-RU" sz="2400" b="1" dirty="0" err="1">
                          <a:solidFill>
                            <a:srgbClr val="635274"/>
                          </a:solidFill>
                          <a:latin typeface="+mn-lt"/>
                          <a:ea typeface="Calibri"/>
                          <a:cs typeface="MS Mincho"/>
                        </a:rPr>
                        <a:t>❜</a:t>
                      </a:r>
                      <a:r>
                        <a:rPr lang="ru-RU" sz="2400" b="1" dirty="0" err="1">
                          <a:solidFill>
                            <a:srgbClr val="635274"/>
                          </a:solidFill>
                          <a:latin typeface="+mn-lt"/>
                          <a:ea typeface="Times New Roman"/>
                          <a:cs typeface="Times New Roman"/>
                        </a:rPr>
                        <a:t>о</a:t>
                      </a:r>
                      <a:r>
                        <a:rPr lang="ru-RU" sz="2400" b="1" dirty="0">
                          <a:solidFill>
                            <a:srgbClr val="635274"/>
                          </a:solidFill>
                          <a:latin typeface="+mn-lt"/>
                          <a:ea typeface="Times New Roman"/>
                          <a:cs typeface="Times New Roman"/>
                        </a:rPr>
                        <a:t>]</a:t>
                      </a:r>
                      <a:endParaRPr lang="ru-RU" sz="24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DEDFF6"/>
                    </a:solidFill>
                  </a:tcPr>
                </a:tc>
                <a:tc>
                  <a:txBody>
                    <a:bodyPr/>
                    <a:lstStyle/>
                    <a:p>
                      <a:pPr algn="ctr">
                        <a:lnSpc>
                          <a:spcPct val="115000"/>
                        </a:lnSpc>
                        <a:spcAft>
                          <a:spcPts val="0"/>
                        </a:spcAft>
                      </a:pPr>
                      <a:r>
                        <a:rPr lang="ru-RU" sz="2400" b="1" dirty="0">
                          <a:solidFill>
                            <a:srgbClr val="CC0033"/>
                          </a:solidFill>
                          <a:latin typeface="+mn-lt"/>
                          <a:ea typeface="Times New Roman"/>
                          <a:cs typeface="Times New Roman"/>
                        </a:rPr>
                        <a:t>Ю</a:t>
                      </a:r>
                      <a:r>
                        <a:rPr lang="ru-RU" sz="2400" dirty="0">
                          <a:solidFill>
                            <a:srgbClr val="000000"/>
                          </a:solidFill>
                          <a:latin typeface="+mn-lt"/>
                          <a:ea typeface="Times New Roman"/>
                          <a:cs typeface="Times New Roman"/>
                        </a:rPr>
                        <a:t/>
                      </a:r>
                      <a:br>
                        <a:rPr lang="ru-RU" sz="2400" dirty="0">
                          <a:solidFill>
                            <a:srgbClr val="000000"/>
                          </a:solidFill>
                          <a:latin typeface="+mn-lt"/>
                          <a:ea typeface="Times New Roman"/>
                          <a:cs typeface="Times New Roman"/>
                        </a:rPr>
                      </a:br>
                      <a:r>
                        <a:rPr lang="ru-RU" sz="2400" b="1" dirty="0">
                          <a:solidFill>
                            <a:srgbClr val="635274"/>
                          </a:solidFill>
                          <a:latin typeface="+mn-lt"/>
                          <a:ea typeface="Times New Roman"/>
                          <a:cs typeface="Times New Roman"/>
                        </a:rPr>
                        <a:t>[</a:t>
                      </a:r>
                      <a:r>
                        <a:rPr lang="ru-RU" sz="2400" b="1" dirty="0" err="1">
                          <a:solidFill>
                            <a:srgbClr val="635274"/>
                          </a:solidFill>
                          <a:latin typeface="+mn-lt"/>
                          <a:ea typeface="Times New Roman"/>
                          <a:cs typeface="Times New Roman"/>
                        </a:rPr>
                        <a:t>й</a:t>
                      </a:r>
                      <a:r>
                        <a:rPr lang="ru-RU" sz="2400" b="1" dirty="0" err="1">
                          <a:solidFill>
                            <a:srgbClr val="635274"/>
                          </a:solidFill>
                          <a:latin typeface="+mn-lt"/>
                          <a:ea typeface="Calibri"/>
                          <a:cs typeface="MS Mincho"/>
                        </a:rPr>
                        <a:t>❜</a:t>
                      </a:r>
                      <a:r>
                        <a:rPr lang="ru-RU" sz="2400" b="1" dirty="0" err="1">
                          <a:solidFill>
                            <a:srgbClr val="635274"/>
                          </a:solidFill>
                          <a:latin typeface="+mn-lt"/>
                          <a:ea typeface="Times New Roman"/>
                          <a:cs typeface="Times New Roman"/>
                        </a:rPr>
                        <a:t>у</a:t>
                      </a:r>
                      <a:r>
                        <a:rPr lang="ru-RU" sz="2400" b="1" dirty="0">
                          <a:solidFill>
                            <a:srgbClr val="635274"/>
                          </a:solidFill>
                          <a:latin typeface="+mn-lt"/>
                          <a:ea typeface="Times New Roman"/>
                          <a:cs typeface="Times New Roman"/>
                        </a:rPr>
                        <a:t>]</a:t>
                      </a:r>
                      <a:endParaRPr lang="ru-RU" sz="24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DEDFF6"/>
                    </a:solidFill>
                  </a:tcPr>
                </a:tc>
                <a:tc>
                  <a:txBody>
                    <a:bodyPr/>
                    <a:lstStyle/>
                    <a:p>
                      <a:pPr algn="ctr">
                        <a:lnSpc>
                          <a:spcPct val="115000"/>
                        </a:lnSpc>
                        <a:spcAft>
                          <a:spcPts val="0"/>
                        </a:spcAft>
                      </a:pPr>
                      <a:r>
                        <a:rPr lang="ru-RU" sz="2400" b="1" dirty="0">
                          <a:solidFill>
                            <a:srgbClr val="CC0033"/>
                          </a:solidFill>
                          <a:latin typeface="+mn-lt"/>
                          <a:ea typeface="Times New Roman"/>
                          <a:cs typeface="Times New Roman"/>
                        </a:rPr>
                        <a:t>Е</a:t>
                      </a:r>
                      <a:r>
                        <a:rPr lang="ru-RU" sz="2400" dirty="0">
                          <a:solidFill>
                            <a:srgbClr val="000000"/>
                          </a:solidFill>
                          <a:latin typeface="+mn-lt"/>
                          <a:ea typeface="Times New Roman"/>
                          <a:cs typeface="Times New Roman"/>
                        </a:rPr>
                        <a:t/>
                      </a:r>
                      <a:br>
                        <a:rPr lang="ru-RU" sz="2400" dirty="0">
                          <a:solidFill>
                            <a:srgbClr val="000000"/>
                          </a:solidFill>
                          <a:latin typeface="+mn-lt"/>
                          <a:ea typeface="Times New Roman"/>
                          <a:cs typeface="Times New Roman"/>
                        </a:rPr>
                      </a:br>
                      <a:r>
                        <a:rPr lang="ru-RU" sz="2400" b="1" dirty="0">
                          <a:solidFill>
                            <a:srgbClr val="635274"/>
                          </a:solidFill>
                          <a:latin typeface="+mn-lt"/>
                          <a:ea typeface="Times New Roman"/>
                          <a:cs typeface="Times New Roman"/>
                        </a:rPr>
                        <a:t>[</a:t>
                      </a:r>
                      <a:r>
                        <a:rPr lang="ru-RU" sz="2400" b="1" dirty="0" err="1">
                          <a:solidFill>
                            <a:srgbClr val="635274"/>
                          </a:solidFill>
                          <a:latin typeface="+mn-lt"/>
                          <a:ea typeface="Times New Roman"/>
                          <a:cs typeface="Times New Roman"/>
                        </a:rPr>
                        <a:t>й</a:t>
                      </a:r>
                      <a:r>
                        <a:rPr lang="ru-RU" sz="2400" b="1" dirty="0" err="1">
                          <a:solidFill>
                            <a:srgbClr val="635274"/>
                          </a:solidFill>
                          <a:latin typeface="+mn-lt"/>
                          <a:ea typeface="Calibri"/>
                          <a:cs typeface="MS Mincho"/>
                        </a:rPr>
                        <a:t>❜</a:t>
                      </a:r>
                      <a:r>
                        <a:rPr lang="ru-RU" sz="2400" b="1" dirty="0" err="1">
                          <a:solidFill>
                            <a:srgbClr val="635274"/>
                          </a:solidFill>
                          <a:latin typeface="+mn-lt"/>
                          <a:ea typeface="Times New Roman"/>
                          <a:cs typeface="Times New Roman"/>
                        </a:rPr>
                        <a:t>э</a:t>
                      </a:r>
                      <a:r>
                        <a:rPr lang="ru-RU" sz="2400" b="1" dirty="0">
                          <a:solidFill>
                            <a:srgbClr val="635274"/>
                          </a:solidFill>
                          <a:latin typeface="+mn-lt"/>
                          <a:ea typeface="Times New Roman"/>
                          <a:cs typeface="Times New Roman"/>
                        </a:rPr>
                        <a:t>]</a:t>
                      </a:r>
                      <a:endParaRPr lang="ru-RU" sz="2400" dirty="0">
                        <a:latin typeface="+mn-lt"/>
                        <a:ea typeface="Calibri"/>
                        <a:cs typeface="Times New Roman"/>
                      </a:endParaRPr>
                    </a:p>
                  </a:txBody>
                  <a:tcPr marL="38100" marR="38100" marT="38100" marB="3810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solidFill>
                      <a:srgbClr val="DEDFF6"/>
                    </a:solidFill>
                  </a:tcPr>
                </a:tc>
              </a:tr>
            </a:tbl>
          </a:graphicData>
        </a:graphic>
      </p:graphicFrame>
      <p:sp>
        <p:nvSpPr>
          <p:cNvPr id="18433" name="Rectangle 1"/>
          <p:cNvSpPr>
            <a:spLocks noChangeArrowheads="1"/>
          </p:cNvSpPr>
          <p:nvPr/>
        </p:nvSpPr>
        <p:spPr bwMode="auto">
          <a:xfrm>
            <a:off x="755576" y="1484784"/>
            <a:ext cx="7704856" cy="2215991"/>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sp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ru-RU" sz="1200" b="0" i="0" u="none" strike="noStrike" cap="none" normalizeH="0" baseline="0" dirty="0" smtClean="0">
                <a:ln>
                  <a:noFill/>
                </a:ln>
                <a:solidFill>
                  <a:srgbClr val="000000"/>
                </a:solidFill>
                <a:effectLst/>
                <a:latin typeface="Calibri"/>
                <a:ea typeface="Times New Roman" pitchFamily="18" charset="0"/>
                <a:cs typeface="Times New Roman" pitchFamily="18" charset="0"/>
              </a:rPr>
              <a:t> </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Гласные буквы </a:t>
            </a:r>
            <a:r>
              <a:rPr kumimoji="0" lang="ru-RU" sz="2000" b="1" i="0" u="none" strike="noStrike" cap="none" normalizeH="0" baseline="0" dirty="0" smtClean="0">
                <a:ln>
                  <a:noFill/>
                </a:ln>
                <a:solidFill>
                  <a:srgbClr val="CC0033"/>
                </a:solidFill>
                <a:effectLst/>
                <a:ea typeface="Times New Roman" pitchFamily="18" charset="0"/>
                <a:cs typeface="Times New Roman" pitchFamily="18" charset="0"/>
              </a:rPr>
              <a:t>Я, Ё, Ю, Е</a:t>
            </a:r>
            <a:r>
              <a:rPr kumimoji="0" lang="ru-RU" sz="2000" b="0" i="0" strike="noStrike" cap="none" normalizeH="0" baseline="0" dirty="0" smtClean="0">
                <a:ln>
                  <a:noFill/>
                </a:ln>
                <a:solidFill>
                  <a:srgbClr val="000000"/>
                </a:solidFill>
                <a:effectLst/>
                <a:ea typeface="Times New Roman" pitchFamily="18" charset="0"/>
                <a:cs typeface="Times New Roman" pitchFamily="18" charset="0"/>
              </a:rPr>
              <a:t> обозначают два звука </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 (согласный звук [</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й</a:t>
            </a:r>
            <a:r>
              <a:rPr kumimoji="0" lang="ru-RU" sz="2000" b="0" i="0" u="none" strike="noStrike" cap="none" normalizeH="0" baseline="0" dirty="0" smtClean="0">
                <a:ln>
                  <a:noFill/>
                </a:ln>
                <a:solidFill>
                  <a:srgbClr val="000000"/>
                </a:solidFill>
                <a:effectLst/>
                <a:ea typeface="Calibri" pitchFamily="34" charset="0"/>
                <a:cs typeface="MS Mincho" pitchFamily="49" charset="-128"/>
              </a:rPr>
              <a:t>❜</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 + гласный звук) в следующих случаях:</a:t>
            </a:r>
            <a:endParaRPr kumimoji="0" lang="ru-RU" sz="2000" b="0" i="0" u="none" strike="noStrike" cap="none" normalizeH="0" baseline="0" dirty="0" smtClean="0">
              <a:ln>
                <a:noFill/>
              </a:ln>
              <a:solidFill>
                <a:schemeClr val="tx1"/>
              </a:solidFill>
              <a:effectLst/>
              <a:cs typeface="Arial" pitchFamily="34" charset="0"/>
            </a:endParaRPr>
          </a:p>
          <a:p>
            <a:pPr marL="0" marR="0" lvl="0" indent="0" algn="ctr" defTabSz="914400" rtl="0" eaLnBrk="0" fontAlgn="base" latinLnBrk="0" hangingPunct="0">
              <a:lnSpc>
                <a:spcPct val="100000"/>
              </a:lnSpc>
              <a:spcBef>
                <a:spcPct val="0"/>
              </a:spcBef>
              <a:spcAft>
                <a:spcPct val="0"/>
              </a:spcAft>
              <a:buClrTx/>
              <a:buSzTx/>
              <a:buFontTx/>
              <a:buChar char="•"/>
              <a:tabLst/>
            </a:pP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в начале слова: </a:t>
            </a:r>
            <a:r>
              <a:rPr kumimoji="0" lang="ru-RU" sz="2000" b="0" i="1" u="none" strike="noStrike" cap="none" normalizeH="0" baseline="0" dirty="0" smtClean="0">
                <a:ln>
                  <a:noFill/>
                </a:ln>
                <a:solidFill>
                  <a:srgbClr val="000000"/>
                </a:solidFill>
                <a:effectLst/>
                <a:ea typeface="Times New Roman" pitchFamily="18" charset="0"/>
                <a:cs typeface="Times New Roman" pitchFamily="18" charset="0"/>
              </a:rPr>
              <a:t>ель </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й</a:t>
            </a:r>
            <a:r>
              <a:rPr kumimoji="0" lang="ru-RU" sz="2000" b="0" i="0" u="none" strike="noStrike" cap="none" normalizeH="0" baseline="0" dirty="0" err="1" smtClean="0">
                <a:ln>
                  <a:noFill/>
                </a:ln>
                <a:solidFill>
                  <a:srgbClr val="000000"/>
                </a:solidFill>
                <a:effectLst/>
                <a:ea typeface="Calibri" pitchFamily="34" charset="0"/>
                <a:cs typeface="MS Mincho" pitchFamily="49" charset="-128"/>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эл</a:t>
            </a:r>
            <a:r>
              <a:rPr kumimoji="0" lang="ru-RU" sz="2000" b="0" i="0" u="none" strike="noStrike" cap="none" normalizeH="0" baseline="0" dirty="0" smtClean="0">
                <a:ln>
                  <a:noFill/>
                </a:ln>
                <a:solidFill>
                  <a:srgbClr val="000000"/>
                </a:solidFill>
                <a:effectLst/>
                <a:ea typeface="Calibri" pitchFamily="34" charset="0"/>
                <a:cs typeface="MS Mincho" pitchFamily="49" charset="-128"/>
              </a:rPr>
              <a:t>❜</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000" b="0" i="1" u="none" strike="noStrike" cap="none" normalizeH="0" baseline="0" dirty="0" smtClean="0">
                <a:ln>
                  <a:noFill/>
                </a:ln>
                <a:solidFill>
                  <a:srgbClr val="000000"/>
                </a:solidFill>
                <a:effectLst/>
                <a:ea typeface="Times New Roman" pitchFamily="18" charset="0"/>
                <a:cs typeface="Times New Roman" pitchFamily="18" charset="0"/>
              </a:rPr>
              <a:t>ёж </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й</a:t>
            </a:r>
            <a:r>
              <a:rPr kumimoji="0" lang="ru-RU" sz="2000" b="0" i="0" u="none" strike="noStrike" cap="none" normalizeH="0" baseline="0" dirty="0" err="1" smtClean="0">
                <a:ln>
                  <a:noFill/>
                </a:ln>
                <a:solidFill>
                  <a:srgbClr val="000000"/>
                </a:solidFill>
                <a:effectLst/>
                <a:ea typeface="Calibri" pitchFamily="34" charset="0"/>
                <a:cs typeface="MS Mincho" pitchFamily="49" charset="-128"/>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ош</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000" b="0" i="1" u="none" strike="noStrike" cap="none" normalizeH="0" baseline="0" dirty="0" smtClean="0">
                <a:ln>
                  <a:noFill/>
                </a:ln>
                <a:solidFill>
                  <a:srgbClr val="000000"/>
                </a:solidFill>
                <a:effectLst/>
                <a:ea typeface="Times New Roman" pitchFamily="18" charset="0"/>
                <a:cs typeface="Times New Roman" pitchFamily="18" charset="0"/>
              </a:rPr>
              <a:t>юла </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й</a:t>
            </a:r>
            <a:r>
              <a:rPr kumimoji="0" lang="ru-RU" sz="2000" b="0" i="0" u="none" strike="noStrike" cap="none" normalizeH="0" baseline="0" dirty="0" err="1" smtClean="0">
                <a:ln>
                  <a:noFill/>
                </a:ln>
                <a:solidFill>
                  <a:srgbClr val="000000"/>
                </a:solidFill>
                <a:effectLst/>
                <a:ea typeface="Calibri" pitchFamily="34" charset="0"/>
                <a:cs typeface="MS Mincho" pitchFamily="49" charset="-128"/>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ула</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a:t>
            </a:r>
            <a:endParaRPr kumimoji="0" lang="ru-RU" sz="2000" b="0" i="0" u="none" strike="noStrike" cap="none" normalizeH="0" baseline="0" dirty="0" smtClean="0">
              <a:ln>
                <a:noFill/>
              </a:ln>
              <a:solidFill>
                <a:srgbClr val="000000"/>
              </a:solidFill>
              <a:effectLst/>
              <a:ea typeface="Calibri" pitchFamily="34" charset="0"/>
              <a:cs typeface="Times New Roman" pitchFamily="18" charset="0"/>
            </a:endParaRPr>
          </a:p>
          <a:p>
            <a:pPr marL="0" marR="0" lvl="0" indent="0" algn="ctr" defTabSz="914400" rtl="0" eaLnBrk="0" fontAlgn="base" latinLnBrk="0" hangingPunct="0">
              <a:lnSpc>
                <a:spcPct val="100000"/>
              </a:lnSpc>
              <a:spcBef>
                <a:spcPct val="0"/>
              </a:spcBef>
              <a:spcAft>
                <a:spcPct val="0"/>
              </a:spcAft>
              <a:buClrTx/>
              <a:buSzTx/>
              <a:buFontTx/>
              <a:buChar char="•"/>
              <a:tabLst/>
            </a:pP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после разделительных мягкого и твёрдого знаков Ь и Ъ: </a:t>
            </a:r>
            <a:r>
              <a:rPr kumimoji="0" lang="ru-RU" sz="2000" b="0" i="1" u="none" strike="noStrike" cap="none" normalizeH="0" baseline="0" dirty="0" smtClean="0">
                <a:ln>
                  <a:noFill/>
                </a:ln>
                <a:solidFill>
                  <a:srgbClr val="000000"/>
                </a:solidFill>
                <a:effectLst/>
                <a:ea typeface="Times New Roman" pitchFamily="18" charset="0"/>
                <a:cs typeface="Times New Roman" pitchFamily="18" charset="0"/>
              </a:rPr>
              <a:t>вьюга </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в</a:t>
            </a:r>
            <a:r>
              <a:rPr kumimoji="0" lang="ru-RU" sz="2000" b="0" i="0" u="none" strike="noStrike" cap="none" normalizeH="0" baseline="0" dirty="0" err="1" smtClean="0">
                <a:ln>
                  <a:noFill/>
                </a:ln>
                <a:solidFill>
                  <a:srgbClr val="000000"/>
                </a:solidFill>
                <a:effectLst/>
                <a:ea typeface="Calibri" pitchFamily="34" charset="0"/>
                <a:cs typeface="MS Mincho" pitchFamily="49" charset="-128"/>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й</a:t>
            </a:r>
            <a:r>
              <a:rPr kumimoji="0" lang="ru-RU" sz="2000" b="0" i="0" u="none" strike="noStrike" cap="none" normalizeH="0" baseline="0" dirty="0" err="1" smtClean="0">
                <a:ln>
                  <a:noFill/>
                </a:ln>
                <a:solidFill>
                  <a:srgbClr val="000000"/>
                </a:solidFill>
                <a:effectLst/>
                <a:ea typeface="Calibri" pitchFamily="34" charset="0"/>
                <a:cs typeface="MS Mincho" pitchFamily="49" charset="-128"/>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у́га</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000" b="0" i="1" u="none" strike="noStrike" cap="none" normalizeH="0" baseline="0" dirty="0" smtClean="0">
                <a:ln>
                  <a:noFill/>
                </a:ln>
                <a:solidFill>
                  <a:srgbClr val="000000"/>
                </a:solidFill>
                <a:effectLst/>
                <a:ea typeface="Times New Roman" pitchFamily="18" charset="0"/>
                <a:cs typeface="Times New Roman" pitchFamily="18" charset="0"/>
              </a:rPr>
              <a:t>съела </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сй</a:t>
            </a:r>
            <a:r>
              <a:rPr kumimoji="0" lang="ru-RU" sz="2000" b="0" i="0" u="none" strike="noStrike" cap="none" normalizeH="0" baseline="0" dirty="0" err="1" smtClean="0">
                <a:ln>
                  <a:noFill/>
                </a:ln>
                <a:solidFill>
                  <a:srgbClr val="000000"/>
                </a:solidFill>
                <a:effectLst/>
                <a:ea typeface="Calibri" pitchFamily="34" charset="0"/>
                <a:cs typeface="MS Mincho" pitchFamily="49" charset="-128"/>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э́ла</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a:t>
            </a:r>
            <a:endParaRPr kumimoji="0" lang="ru-RU" sz="2000" b="0" i="0" u="none" strike="noStrike" cap="none" normalizeH="0" baseline="0" dirty="0" smtClean="0">
              <a:ln>
                <a:noFill/>
              </a:ln>
              <a:solidFill>
                <a:srgbClr val="000000"/>
              </a:solidFill>
              <a:effectLst/>
              <a:ea typeface="Calibri" pitchFamily="34" charset="0"/>
              <a:cs typeface="Times New Roman" pitchFamily="18" charset="0"/>
            </a:endParaRPr>
          </a:p>
          <a:p>
            <a:pPr marL="0" marR="0" lvl="0" indent="0" algn="ctr" defTabSz="914400" rtl="0" eaLnBrk="0" fontAlgn="base" latinLnBrk="0" hangingPunct="0">
              <a:lnSpc>
                <a:spcPct val="100000"/>
              </a:lnSpc>
              <a:spcBef>
                <a:spcPct val="0"/>
              </a:spcBef>
              <a:spcAft>
                <a:spcPct val="0"/>
              </a:spcAft>
              <a:buClrTx/>
              <a:buSzTx/>
              <a:buFontTx/>
              <a:buChar char="•"/>
              <a:tabLst/>
            </a:pP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после гласной: </a:t>
            </a:r>
            <a:r>
              <a:rPr kumimoji="0" lang="ru-RU" sz="2000" b="0" i="1" u="none" strike="noStrike" cap="none" normalizeH="0" baseline="0" dirty="0" smtClean="0">
                <a:ln>
                  <a:noFill/>
                </a:ln>
                <a:solidFill>
                  <a:srgbClr val="000000"/>
                </a:solidFill>
                <a:effectLst/>
                <a:ea typeface="Times New Roman" pitchFamily="18" charset="0"/>
                <a:cs typeface="Times New Roman" pitchFamily="18" charset="0"/>
              </a:rPr>
              <a:t>маяк </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май</a:t>
            </a:r>
            <a:r>
              <a:rPr kumimoji="0" lang="ru-RU" sz="2000" b="0" i="0" u="none" strike="noStrike" cap="none" normalizeH="0" baseline="0" dirty="0" err="1" smtClean="0">
                <a:ln>
                  <a:noFill/>
                </a:ln>
                <a:solidFill>
                  <a:srgbClr val="000000"/>
                </a:solidFill>
                <a:effectLst/>
                <a:ea typeface="Calibri" pitchFamily="34" charset="0"/>
                <a:cs typeface="MS Mincho" pitchFamily="49" charset="-128"/>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а́к</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000" b="0" i="1" u="none" strike="noStrike" cap="none" normalizeH="0" baseline="0" dirty="0" smtClean="0">
                <a:ln>
                  <a:noFill/>
                </a:ln>
                <a:solidFill>
                  <a:srgbClr val="000000"/>
                </a:solidFill>
                <a:effectLst/>
                <a:ea typeface="Times New Roman" pitchFamily="18" charset="0"/>
                <a:cs typeface="Times New Roman" pitchFamily="18" charset="0"/>
              </a:rPr>
              <a:t>поют </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пай</a:t>
            </a:r>
            <a:r>
              <a:rPr kumimoji="0" lang="ru-RU" sz="2000" b="0" i="0" u="none" strike="noStrike" cap="none" normalizeH="0" baseline="0" dirty="0" err="1" smtClean="0">
                <a:ln>
                  <a:noFill/>
                </a:ln>
                <a:solidFill>
                  <a:srgbClr val="000000"/>
                </a:solidFill>
                <a:effectLst/>
                <a:ea typeface="Calibri" pitchFamily="34" charset="0"/>
                <a:cs typeface="MS Mincho" pitchFamily="49" charset="-128"/>
              </a:rPr>
              <a:t>❜</a:t>
            </a:r>
            <a:r>
              <a:rPr kumimoji="0" lang="ru-RU" sz="2000" b="0" i="0" u="none" strike="noStrike" cap="none" normalizeH="0" baseline="0" dirty="0" err="1" smtClean="0">
                <a:ln>
                  <a:noFill/>
                </a:ln>
                <a:solidFill>
                  <a:srgbClr val="000000"/>
                </a:solidFill>
                <a:effectLst/>
                <a:ea typeface="Times New Roman" pitchFamily="18" charset="0"/>
                <a:cs typeface="Times New Roman" pitchFamily="18" charset="0"/>
              </a:rPr>
              <a:t>у́т</a:t>
            </a: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a:t>
            </a:r>
            <a:endParaRPr kumimoji="0" lang="ru-RU" sz="2000" b="0" i="0" u="none" strike="noStrike" cap="none" normalizeH="0" baseline="0" dirty="0" smtClean="0">
              <a:ln>
                <a:noFill/>
              </a:ln>
              <a:solidFill>
                <a:schemeClr val="tx1"/>
              </a:solidFill>
              <a:effectLst/>
              <a:cs typeface="Arial"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pPr>
            <a:endParaRPr kumimoji="0" lang="ru-RU" sz="1800" b="0" i="0" u="none" strike="noStrike" cap="none" normalizeH="0" baseline="0" dirty="0" smtClean="0">
              <a:ln>
                <a:noFill/>
              </a:ln>
              <a:solidFill>
                <a:schemeClr val="tx1"/>
              </a:solidFill>
              <a:effectLst/>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sp>
        <p:nvSpPr>
          <p:cNvPr id="19457" name="Rectangle 1"/>
          <p:cNvSpPr>
            <a:spLocks noChangeArrowheads="1"/>
          </p:cNvSpPr>
          <p:nvPr/>
        </p:nvSpPr>
        <p:spPr bwMode="auto">
          <a:xfrm>
            <a:off x="1259632" y="-603448"/>
            <a:ext cx="6840760" cy="6801862"/>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spAutoFit/>
          </a:bodyPr>
          <a:lstStyle/>
          <a:p>
            <a:pPr marL="0" marR="0" lvl="0" indent="0" algn="ctr" defTabSz="914400" rtl="0" eaLnBrk="1" fontAlgn="base" latinLnBrk="0" hangingPunct="1">
              <a:lnSpc>
                <a:spcPct val="100000"/>
              </a:lnSpc>
              <a:spcBef>
                <a:spcPct val="0"/>
              </a:spcBef>
              <a:spcAft>
                <a:spcPct val="0"/>
              </a:spcAft>
              <a:buClrTx/>
              <a:buSzTx/>
              <a:buFontTx/>
              <a:buNone/>
              <a:tabLst/>
            </a:pPr>
            <a:endParaRPr kumimoji="0" lang="ru-RU" sz="2000" b="0" i="0" u="none" strike="noStrike" cap="none" normalizeH="0" baseline="0" dirty="0" smtClean="0">
              <a:ln>
                <a:noFill/>
              </a:ln>
              <a:solidFill>
                <a:srgbClr val="000000"/>
              </a:solidFill>
              <a:effectLst/>
              <a:ea typeface="Times New Roman" pitchFamily="18" charset="0"/>
              <a:cs typeface="Times New Roman"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lang="ru-RU" sz="2000" dirty="0">
              <a:solidFill>
                <a:srgbClr val="000000"/>
              </a:solidFill>
              <a:ea typeface="Times New Roman" pitchFamily="18" charset="0"/>
              <a:cs typeface="Times New Roman"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ru-RU" sz="2000" b="0" i="0" u="none" strike="noStrike" cap="none" normalizeH="0" baseline="0" dirty="0" smtClean="0">
              <a:ln>
                <a:noFill/>
              </a:ln>
              <a:solidFill>
                <a:srgbClr val="000000"/>
              </a:solidFill>
              <a:effectLst/>
              <a:ea typeface="Times New Roman" pitchFamily="18" charset="0"/>
              <a:cs typeface="Times New Roman"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lang="ru-RU" sz="2000" dirty="0">
              <a:solidFill>
                <a:srgbClr val="000000"/>
              </a:solidFill>
              <a:ea typeface="Times New Roman" pitchFamily="18" charset="0"/>
              <a:cs typeface="Times New Roman"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ru-RU" sz="2000" b="0" i="0" u="none" strike="noStrike" cap="none" normalizeH="0" baseline="0" dirty="0" smtClean="0">
              <a:ln>
                <a:noFill/>
              </a:ln>
              <a:solidFill>
                <a:srgbClr val="000000"/>
              </a:solidFill>
              <a:effectLst/>
              <a:ea typeface="Times New Roman" pitchFamily="18" charset="0"/>
              <a:cs typeface="Times New Roman"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r>
              <a:rPr kumimoji="0" lang="ru-RU" sz="20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Гласные звуки бывают </a:t>
            </a:r>
            <a:r>
              <a:rPr kumimoji="0" lang="ru-RU" sz="2400" b="1" i="0" u="none" strike="noStrike" cap="none" normalizeH="0" baseline="0" dirty="0" smtClean="0">
                <a:ln>
                  <a:noFill/>
                </a:ln>
                <a:solidFill>
                  <a:srgbClr val="635274"/>
                </a:solidFill>
                <a:effectLst/>
                <a:ea typeface="Times New Roman" pitchFamily="18" charset="0"/>
                <a:cs typeface="Times New Roman" pitchFamily="18" charset="0"/>
              </a:rPr>
              <a:t>ударные </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и </a:t>
            </a:r>
            <a:r>
              <a:rPr kumimoji="0" lang="ru-RU" sz="2400" b="1" i="0" u="none" strike="noStrike" cap="none" normalizeH="0" baseline="0" dirty="0" smtClean="0">
                <a:ln>
                  <a:noFill/>
                </a:ln>
                <a:solidFill>
                  <a:srgbClr val="635274"/>
                </a:solidFill>
                <a:effectLst/>
                <a:ea typeface="Times New Roman" pitchFamily="18" charset="0"/>
                <a:cs typeface="Times New Roman" pitchFamily="18" charset="0"/>
              </a:rPr>
              <a:t>безударные</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endParaRPr kumimoji="0" lang="ru-RU" sz="2400" b="0" i="0" u="none" strike="noStrike" cap="none" normalizeH="0" baseline="0" dirty="0" smtClean="0">
              <a:ln>
                <a:noFill/>
              </a:ln>
              <a:solidFill>
                <a:schemeClr val="tx1"/>
              </a:solidFill>
              <a:effectLst/>
              <a:cs typeface="Arial" pitchFamily="34" charset="0"/>
            </a:endParaRPr>
          </a:p>
          <a:p>
            <a:pPr marL="0" marR="0" lvl="0" indent="0" algn="ctr" defTabSz="914400" rtl="0" eaLnBrk="0" fontAlgn="base" latinLnBrk="0" hangingPunct="0">
              <a:lnSpc>
                <a:spcPct val="100000"/>
              </a:lnSpc>
              <a:spcBef>
                <a:spcPct val="0"/>
              </a:spcBef>
              <a:spcAft>
                <a:spcPct val="0"/>
              </a:spcAft>
              <a:buClrTx/>
              <a:buSzTx/>
              <a:buFontTx/>
              <a:buNone/>
              <a:tabLst/>
            </a:pP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Один из слогов в слове обычно произносится с большей силой и длительностью в голосе. Это означает, что на него падает ударение. Такой слог называется </a:t>
            </a:r>
            <a:r>
              <a:rPr kumimoji="0" lang="ru-RU" sz="2400" b="1" i="0" u="none" strike="noStrike" cap="none" normalizeH="0" baseline="0" dirty="0" smtClean="0">
                <a:ln>
                  <a:noFill/>
                </a:ln>
                <a:solidFill>
                  <a:srgbClr val="635274"/>
                </a:solidFill>
                <a:effectLst/>
                <a:ea typeface="Times New Roman" pitchFamily="18" charset="0"/>
                <a:cs typeface="Times New Roman" pitchFamily="18" charset="0"/>
              </a:rPr>
              <a:t>ударным.</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Гласный звук в этом слоге также называют ударным. Остальные слоги в слове называются </a:t>
            </a:r>
            <a:r>
              <a:rPr kumimoji="0" lang="ru-RU" sz="2400" b="1" i="0" u="none" strike="noStrike" cap="none" normalizeH="0" baseline="0" dirty="0" smtClean="0">
                <a:ln>
                  <a:noFill/>
                </a:ln>
                <a:solidFill>
                  <a:srgbClr val="635274"/>
                </a:solidFill>
                <a:effectLst/>
                <a:ea typeface="Times New Roman" pitchFamily="18" charset="0"/>
                <a:cs typeface="Times New Roman" pitchFamily="18" charset="0"/>
              </a:rPr>
              <a:t>безударными</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endParaRPr kumimoji="0" lang="ru-RU" sz="2400" b="0" i="0" u="none" strike="noStrike" cap="none" normalizeH="0" baseline="0" dirty="0" smtClean="0">
              <a:ln>
                <a:noFill/>
              </a:ln>
              <a:solidFill>
                <a:schemeClr val="tx1"/>
              </a:solidFill>
              <a:effectLst/>
              <a:cs typeface="Arial" pitchFamily="34" charset="0"/>
            </a:endParaRPr>
          </a:p>
          <a:p>
            <a:pPr marL="0" marR="0" lvl="0" indent="0" algn="ctr" defTabSz="914400" rtl="0" eaLnBrk="0" fontAlgn="base" latinLnBrk="0" hangingPunct="0">
              <a:lnSpc>
                <a:spcPct val="100000"/>
              </a:lnSpc>
              <a:spcBef>
                <a:spcPct val="0"/>
              </a:spcBef>
              <a:spcAft>
                <a:spcPct val="0"/>
              </a:spcAft>
              <a:buClrTx/>
              <a:buSzTx/>
              <a:buFontTx/>
              <a:buNone/>
              <a:tabLst/>
            </a:pP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Под ударением различаются все 6 гласных звуков, т.е. произносится то, что пишется: </a:t>
            </a:r>
            <a:r>
              <a:rPr kumimoji="0" lang="ru-RU" sz="2400" b="0" i="1" u="none" strike="noStrike" cap="none" normalizeH="0" baseline="0" dirty="0" err="1" smtClean="0">
                <a:ln>
                  <a:noFill/>
                </a:ln>
                <a:solidFill>
                  <a:srgbClr val="000000"/>
                </a:solidFill>
                <a:effectLst/>
                <a:ea typeface="Times New Roman" pitchFamily="18" charset="0"/>
                <a:cs typeface="Times New Roman" pitchFamily="18" charset="0"/>
              </a:rPr>
              <a:t>во́ды</a:t>
            </a:r>
            <a:r>
              <a:rPr kumimoji="0" lang="ru-RU" sz="2400" b="0" i="1"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a:t>
            </a:r>
            <a:r>
              <a:rPr kumimoji="0" lang="ru-RU" sz="2400" b="0" i="0" u="none" strike="noStrike" cap="none" normalizeH="0" baseline="0" dirty="0" err="1" smtClean="0">
                <a:ln>
                  <a:noFill/>
                </a:ln>
                <a:solidFill>
                  <a:srgbClr val="000000"/>
                </a:solidFill>
                <a:effectLst/>
                <a:ea typeface="Times New Roman" pitchFamily="18" charset="0"/>
                <a:cs typeface="Times New Roman" pitchFamily="18" charset="0"/>
              </a:rPr>
              <a:t>во́ды</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400" b="0" i="1" u="none" strike="noStrike" cap="none" normalizeH="0" baseline="0" dirty="0" smtClean="0">
                <a:ln>
                  <a:noFill/>
                </a:ln>
                <a:solidFill>
                  <a:srgbClr val="000000"/>
                </a:solidFill>
                <a:effectLst/>
                <a:ea typeface="Times New Roman" pitchFamily="18" charset="0"/>
                <a:cs typeface="Times New Roman" pitchFamily="18" charset="0"/>
              </a:rPr>
              <a:t>мишка</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400" b="0" i="0" u="none" strike="noStrike" cap="none" normalizeH="0" baseline="0" dirty="0" err="1" smtClean="0">
                <a:ln>
                  <a:noFill/>
                </a:ln>
                <a:solidFill>
                  <a:srgbClr val="000000"/>
                </a:solidFill>
                <a:effectLst/>
                <a:ea typeface="Times New Roman" pitchFamily="18" charset="0"/>
                <a:cs typeface="Times New Roman" pitchFamily="18" charset="0"/>
              </a:rPr>
              <a:t>м</a:t>
            </a:r>
            <a:r>
              <a:rPr kumimoji="0" lang="ru-RU" sz="2400" b="0" i="0" u="none" strike="noStrike" cap="none" normalizeH="0" baseline="0" dirty="0" err="1" smtClean="0">
                <a:ln>
                  <a:noFill/>
                </a:ln>
                <a:solidFill>
                  <a:srgbClr val="000000"/>
                </a:solidFill>
                <a:effectLst/>
                <a:ea typeface="Calibri" pitchFamily="34" charset="0"/>
                <a:cs typeface="MS Mincho" pitchFamily="49" charset="-128"/>
              </a:rPr>
              <a:t>❜</a:t>
            </a:r>
            <a:r>
              <a:rPr kumimoji="0" lang="ru-RU" sz="2400" b="0" i="0" u="none" strike="noStrike" cap="none" normalizeH="0" baseline="0" dirty="0" err="1" smtClean="0">
                <a:ln>
                  <a:noFill/>
                </a:ln>
                <a:solidFill>
                  <a:srgbClr val="000000"/>
                </a:solidFill>
                <a:effectLst/>
                <a:ea typeface="Times New Roman" pitchFamily="18" charset="0"/>
                <a:cs typeface="Times New Roman" pitchFamily="18" charset="0"/>
              </a:rPr>
              <a:t>и́шка</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a:t>
            </a:r>
            <a:endParaRPr kumimoji="0" lang="ru-RU" sz="2400" b="0" i="0" u="none" strike="noStrike" cap="none" normalizeH="0" baseline="0" dirty="0" smtClean="0">
              <a:ln>
                <a:noFill/>
              </a:ln>
              <a:solidFill>
                <a:schemeClr val="tx1"/>
              </a:solidFill>
              <a:effectLst/>
              <a:cs typeface="Arial" pitchFamily="34" charset="0"/>
            </a:endParaRPr>
          </a:p>
          <a:p>
            <a:pPr marL="0" marR="0" lvl="0" indent="0" algn="ctr" defTabSz="914400" rtl="0" eaLnBrk="0" fontAlgn="base" latinLnBrk="0" hangingPunct="0">
              <a:lnSpc>
                <a:spcPct val="100000"/>
              </a:lnSpc>
              <a:spcBef>
                <a:spcPct val="0"/>
              </a:spcBef>
              <a:spcAft>
                <a:spcPct val="0"/>
              </a:spcAft>
              <a:buClrTx/>
              <a:buSzTx/>
              <a:buFontTx/>
              <a:buNone/>
              <a:tabLst/>
            </a:pP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В безударном положении различаются не все гласные звуки. Например, в слове </a:t>
            </a:r>
            <a:r>
              <a:rPr kumimoji="0" lang="ru-RU" sz="2400" b="0" i="1" u="none" strike="noStrike" cap="none" normalizeH="0" baseline="0" dirty="0" smtClean="0">
                <a:ln>
                  <a:noFill/>
                </a:ln>
                <a:solidFill>
                  <a:srgbClr val="000000"/>
                </a:solidFill>
                <a:effectLst/>
                <a:ea typeface="Times New Roman" pitchFamily="18" charset="0"/>
                <a:cs typeface="Times New Roman" pitchFamily="18" charset="0"/>
              </a:rPr>
              <a:t>вода </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вместо [о] произносится [а]: </a:t>
            </a:r>
            <a:r>
              <a:rPr kumimoji="0" lang="ru-RU" sz="2400" b="0" i="1" u="none" strike="noStrike" cap="none" normalizeH="0" baseline="0" dirty="0" smtClean="0">
                <a:ln>
                  <a:noFill/>
                </a:ln>
                <a:solidFill>
                  <a:srgbClr val="000000"/>
                </a:solidFill>
                <a:effectLst/>
                <a:ea typeface="Times New Roman" pitchFamily="18" charset="0"/>
                <a:cs typeface="Times New Roman" pitchFamily="18" charset="0"/>
              </a:rPr>
              <a:t>вода </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a:t>
            </a:r>
            <a:r>
              <a:rPr kumimoji="0" lang="ru-RU" sz="2400" b="0" i="0" u="none" strike="noStrike" cap="none" normalizeH="0" baseline="0" dirty="0" err="1" smtClean="0">
                <a:ln>
                  <a:noFill/>
                </a:ln>
                <a:solidFill>
                  <a:srgbClr val="000000"/>
                </a:solidFill>
                <a:effectLst/>
                <a:ea typeface="Times New Roman" pitchFamily="18" charset="0"/>
                <a:cs typeface="Times New Roman" pitchFamily="18" charset="0"/>
              </a:rPr>
              <a:t>вада</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a:t>
            </a:r>
            <a:endParaRPr kumimoji="0" lang="ru-RU" sz="2400" b="0" i="0" u="none" strike="noStrike" cap="none" normalizeH="0" baseline="0" dirty="0" smtClean="0">
              <a:ln>
                <a:noFill/>
              </a:ln>
              <a:solidFill>
                <a:schemeClr val="tx1"/>
              </a:solidFill>
              <a:effectLst/>
              <a:cs typeface="Arial" pitchFamily="34" charset="0"/>
            </a:endParaRPr>
          </a:p>
          <a:p>
            <a:pPr marL="0" marR="0" lvl="0" indent="0" algn="ctr" defTabSz="914400" rtl="0" eaLnBrk="0" fontAlgn="base" latinLnBrk="0" hangingPunct="0">
              <a:lnSpc>
                <a:spcPct val="100000"/>
              </a:lnSpc>
              <a:spcBef>
                <a:spcPct val="0"/>
              </a:spcBef>
              <a:spcAft>
                <a:spcPct val="0"/>
              </a:spcAft>
              <a:buClrTx/>
              <a:buSzTx/>
              <a:buFontTx/>
              <a:buNone/>
              <a:tabLst/>
            </a:pP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endParaRPr kumimoji="0" lang="ru-RU" sz="2400" b="0" i="0" u="none" strike="noStrike" cap="none" normalizeH="0" baseline="0" dirty="0" smtClean="0">
              <a:ln>
                <a:noFill/>
              </a:ln>
              <a:solidFill>
                <a:schemeClr val="tx1"/>
              </a:solidFill>
              <a:effectLst/>
              <a:cs typeface="Arial" pitchFamily="34" charset="0"/>
            </a:endParaRP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sp>
        <p:nvSpPr>
          <p:cNvPr id="20481" name="Rectangle 1"/>
          <p:cNvSpPr>
            <a:spLocks noChangeArrowheads="1"/>
          </p:cNvSpPr>
          <p:nvPr/>
        </p:nvSpPr>
        <p:spPr bwMode="auto">
          <a:xfrm>
            <a:off x="683568" y="1412776"/>
            <a:ext cx="7848872" cy="4524315"/>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sp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Слова делятся на </a:t>
            </a:r>
            <a:r>
              <a:rPr kumimoji="0" lang="ru-RU" sz="2400" b="1" i="0" u="none" strike="noStrike" cap="none" normalizeH="0" baseline="0" dirty="0" smtClean="0">
                <a:ln>
                  <a:noFill/>
                </a:ln>
                <a:solidFill>
                  <a:srgbClr val="635274"/>
                </a:solidFill>
                <a:effectLst/>
                <a:ea typeface="Times New Roman" pitchFamily="18" charset="0"/>
                <a:cs typeface="Times New Roman" pitchFamily="18" charset="0"/>
              </a:rPr>
              <a:t>слоги</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Слог – это один звук или несколько звуков, произносимых одним выдыхательным толчком воздуха.</a:t>
            </a:r>
          </a:p>
          <a:p>
            <a:pPr marL="0" marR="0" lvl="0" indent="0" algn="ctr" defTabSz="914400" rtl="0" eaLnBrk="1" fontAlgn="base" latinLnBrk="0" hangingPunct="1">
              <a:lnSpc>
                <a:spcPct val="100000"/>
              </a:lnSpc>
              <a:spcBef>
                <a:spcPct val="0"/>
              </a:spcBef>
              <a:spcAft>
                <a:spcPct val="0"/>
              </a:spcAft>
              <a:buClrTx/>
              <a:buSzTx/>
              <a:buFontTx/>
              <a:buNone/>
              <a:tabLst/>
            </a:pP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Например: </a:t>
            </a:r>
            <a:r>
              <a:rPr kumimoji="0" lang="ru-RU" sz="2400" b="0" i="1" u="none" strike="noStrike" cap="none" normalizeH="0" baseline="0" dirty="0" err="1" smtClean="0">
                <a:ln>
                  <a:noFill/>
                </a:ln>
                <a:solidFill>
                  <a:srgbClr val="000000"/>
                </a:solidFill>
                <a:effectLst/>
                <a:ea typeface="Times New Roman" pitchFamily="18" charset="0"/>
                <a:cs typeface="Times New Roman" pitchFamily="18" charset="0"/>
              </a:rPr>
              <a:t>мо-ло-ко</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400" b="0" i="1" u="none" strike="noStrike" cap="none" normalizeH="0" baseline="0" dirty="0" err="1" smtClean="0">
                <a:ln>
                  <a:noFill/>
                </a:ln>
                <a:solidFill>
                  <a:srgbClr val="000000"/>
                </a:solidFill>
                <a:effectLst/>
                <a:ea typeface="Times New Roman" pitchFamily="18" charset="0"/>
                <a:cs typeface="Times New Roman" pitchFamily="18" charset="0"/>
              </a:rPr>
              <a:t>ста-кан</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 </a:t>
            </a:r>
            <a:r>
              <a:rPr kumimoji="0" lang="ru-RU" sz="2400" b="0" i="1" u="none" strike="noStrike" cap="none" normalizeH="0" baseline="0" dirty="0" err="1" smtClean="0">
                <a:ln>
                  <a:noFill/>
                </a:ln>
                <a:solidFill>
                  <a:srgbClr val="000000"/>
                </a:solidFill>
                <a:effectLst/>
                <a:ea typeface="Times New Roman" pitchFamily="18" charset="0"/>
                <a:cs typeface="Times New Roman" pitchFamily="18" charset="0"/>
              </a:rPr>
              <a:t>на-у-ка</a:t>
            </a: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a:t>
            </a:r>
            <a:endParaRPr kumimoji="0" lang="ru-RU" sz="2400" b="0" i="0" u="none" strike="noStrike" cap="none" normalizeH="0" baseline="0" dirty="0" smtClean="0">
              <a:ln>
                <a:noFill/>
              </a:ln>
              <a:solidFill>
                <a:schemeClr val="tx1"/>
              </a:solidFill>
              <a:effectLst/>
              <a:cs typeface="Arial" pitchFamily="34" charset="0"/>
            </a:endParaRPr>
          </a:p>
          <a:p>
            <a:pPr marL="0" marR="0" lvl="0" indent="0" algn="ctr" defTabSz="914400" rtl="0" eaLnBrk="0" fontAlgn="base" latinLnBrk="0" hangingPunct="0">
              <a:lnSpc>
                <a:spcPct val="100000"/>
              </a:lnSpc>
              <a:spcBef>
                <a:spcPct val="0"/>
              </a:spcBef>
              <a:spcAft>
                <a:spcPct val="0"/>
              </a:spcAft>
              <a:buClrTx/>
              <a:buSzTx/>
              <a:buFontTx/>
              <a:buNone/>
              <a:tabLst/>
            </a:pP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В русском языке есть разные по слышимости звуки: гласные звуки являются более звучными по сравнению с согласными звуками.</a:t>
            </a:r>
            <a:endParaRPr kumimoji="0" lang="ru-RU" sz="2400" b="0" i="0" u="none" strike="noStrike" cap="none" normalizeH="0" baseline="0" dirty="0" smtClean="0">
              <a:ln>
                <a:noFill/>
              </a:ln>
              <a:solidFill>
                <a:schemeClr val="tx1"/>
              </a:solidFill>
              <a:effectLst/>
              <a:cs typeface="Arial" pitchFamily="34" charset="0"/>
            </a:endParaRPr>
          </a:p>
          <a:p>
            <a:pPr marL="0" marR="0" lvl="0" indent="0" algn="ctr" defTabSz="914400" rtl="0" eaLnBrk="0" fontAlgn="base" latinLnBrk="0" hangingPunct="0">
              <a:lnSpc>
                <a:spcPct val="100000"/>
              </a:lnSpc>
              <a:spcBef>
                <a:spcPct val="0"/>
              </a:spcBef>
              <a:spcAft>
                <a:spcPct val="0"/>
              </a:spcAft>
              <a:buClrTx/>
              <a:buSzTx/>
              <a:buFontTx/>
              <a:buNone/>
              <a:tabLst/>
            </a:pP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Именно гласные звуки образуют слоги, являются слогообразующими.</a:t>
            </a:r>
            <a:endParaRPr kumimoji="0" lang="ru-RU" sz="2400" b="0" i="0" u="none" strike="noStrike" cap="none" normalizeH="0" baseline="0" dirty="0" smtClean="0">
              <a:ln>
                <a:noFill/>
              </a:ln>
              <a:solidFill>
                <a:schemeClr val="tx1"/>
              </a:solidFill>
              <a:effectLst/>
              <a:cs typeface="Arial" pitchFamily="34" charset="0"/>
            </a:endParaRPr>
          </a:p>
          <a:p>
            <a:pPr marL="0" marR="0" lvl="0" indent="0" algn="ctr" defTabSz="914400" rtl="0" eaLnBrk="0" fontAlgn="base" latinLnBrk="0" hangingPunct="0">
              <a:lnSpc>
                <a:spcPct val="100000"/>
              </a:lnSpc>
              <a:spcBef>
                <a:spcPct val="0"/>
              </a:spcBef>
              <a:spcAft>
                <a:spcPct val="0"/>
              </a:spcAft>
              <a:buClrTx/>
              <a:buSzTx/>
              <a:buFontTx/>
              <a:buNone/>
              <a:tabLst/>
            </a:pPr>
            <a:r>
              <a:rPr kumimoji="0" lang="ru-RU" sz="2400" b="0" i="0" u="none" strike="noStrike" cap="none" normalizeH="0" baseline="0" dirty="0" smtClean="0">
                <a:ln>
                  <a:noFill/>
                </a:ln>
                <a:solidFill>
                  <a:srgbClr val="000000"/>
                </a:solidFill>
                <a:effectLst/>
                <a:ea typeface="Times New Roman" pitchFamily="18" charset="0"/>
                <a:cs typeface="Times New Roman" pitchFamily="18" charset="0"/>
              </a:rPr>
              <a:t>Согласные звуки являются неслоговыми. При произношении слова согласные звуки «тянутся» к гласным, образуя вместе с гласными слог.</a:t>
            </a:r>
            <a:endParaRPr kumimoji="0" lang="ru-RU" sz="2400" b="0" i="0" u="none" strike="noStrike" cap="none" normalizeH="0" baseline="0" dirty="0" smtClean="0">
              <a:ln>
                <a:noFill/>
              </a:ln>
              <a:solidFill>
                <a:schemeClr val="tx1"/>
              </a:solidFill>
              <a:effectLst/>
              <a:cs typeface="Arial" pitchFamily="34" charset="0"/>
            </a:endParaRPr>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sp>
        <p:nvSpPr>
          <p:cNvPr id="2" name="Заголовок 1"/>
          <p:cNvSpPr>
            <a:spLocks noGrp="1"/>
          </p:cNvSpPr>
          <p:nvPr>
            <p:ph type="title"/>
          </p:nvPr>
        </p:nvSpPr>
        <p:spPr/>
        <p:txBody>
          <a:bodyPr>
            <a:normAutofit fontScale="90000"/>
          </a:bodyPr>
          <a:lstStyle/>
          <a:p>
            <a:r>
              <a:rPr lang="ru-RU" dirty="0" smtClean="0"/>
              <a:t/>
            </a:r>
            <a:br>
              <a:rPr lang="ru-RU" dirty="0" smtClean="0"/>
            </a:br>
            <a:r>
              <a:rPr lang="ru-RU" dirty="0"/>
              <a:t/>
            </a:r>
            <a:br>
              <a:rPr lang="ru-RU" dirty="0"/>
            </a:br>
            <a:r>
              <a:rPr lang="ru-RU" dirty="0" smtClean="0">
                <a:solidFill>
                  <a:srgbClr val="FF0000"/>
                </a:solidFill>
              </a:rPr>
              <a:t>Методика </a:t>
            </a:r>
            <a:r>
              <a:rPr lang="ru-RU" dirty="0">
                <a:solidFill>
                  <a:srgbClr val="FF0000"/>
                </a:solidFill>
              </a:rPr>
              <a:t>изучения гласных букв</a:t>
            </a:r>
            <a:br>
              <a:rPr lang="ru-RU" dirty="0">
                <a:solidFill>
                  <a:srgbClr val="FF0000"/>
                </a:solidFill>
              </a:rPr>
            </a:br>
            <a:endParaRPr lang="ru-RU" dirty="0">
              <a:solidFill>
                <a:srgbClr val="FF0000"/>
              </a:solidFill>
            </a:endParaRPr>
          </a:p>
        </p:txBody>
      </p:sp>
      <p:sp>
        <p:nvSpPr>
          <p:cNvPr id="3" name="Содержимое 2"/>
          <p:cNvSpPr>
            <a:spLocks noGrp="1"/>
          </p:cNvSpPr>
          <p:nvPr>
            <p:ph idx="1"/>
          </p:nvPr>
        </p:nvSpPr>
        <p:spPr/>
        <p:txBody>
          <a:bodyPr>
            <a:normAutofit fontScale="70000" lnSpcReduction="20000"/>
          </a:bodyPr>
          <a:lstStyle/>
          <a:p>
            <a:endParaRPr lang="ru-RU" dirty="0" smtClean="0"/>
          </a:p>
          <a:p>
            <a:r>
              <a:rPr lang="ru-RU" dirty="0" smtClean="0"/>
              <a:t>В</a:t>
            </a:r>
            <a:r>
              <a:rPr lang="ru-RU" dirty="0"/>
              <a:t> русском алфавите десять гласных букв – </a:t>
            </a:r>
            <a:r>
              <a:rPr lang="ru-RU" b="1" dirty="0"/>
              <a:t>А, О, У, Ы, И, Я, Е, Ё, Ю, Э.</a:t>
            </a:r>
            <a:r>
              <a:rPr lang="ru-RU" dirty="0"/>
              <a:t> Чтобы малышу было легче запомнить их, изготовьте из картона (или купите) карточки с их изображением.</a:t>
            </a:r>
          </a:p>
          <a:p>
            <a:r>
              <a:rPr lang="ru-RU" dirty="0" smtClean="0"/>
              <a:t>Разложите </a:t>
            </a:r>
            <a:r>
              <a:rPr lang="ru-RU" dirty="0"/>
              <a:t>карточки попарно: А-Я, О-Ё, У-Ю, Ы-И, Э-Е и покажите ребёнку. Объясните, что парные звуки похожи друга на друга, только А, О, У, Ы, Э произносятся твёрдо и с широко открытым ртом, а Я, Ё, Ю, И, Е имеют мягкое звучание и при их произношении губы растягиваются или складываются в трубочку.</a:t>
            </a:r>
          </a:p>
          <a:p>
            <a:r>
              <a:rPr lang="ru-RU" dirty="0"/>
              <a:t>Пусть ребёнок потренируется произносить звуки попарно, наблюдая за своей мимикой в зеркало.</a:t>
            </a:r>
          </a:p>
          <a:p>
            <a:endParaRPr lang="ru-RU" dirty="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pic>
        <p:nvPicPr>
          <p:cNvPr id="2" name="Рисунок 1" descr="[а], [о], [у], [э], [ы], [и]"/>
          <p:cNvPicPr/>
          <p:nvPr/>
        </p:nvPicPr>
        <p:blipFill>
          <a:blip r:embed="rId3" cstate="print"/>
          <a:srcRect/>
          <a:stretch>
            <a:fillRect/>
          </a:stretch>
        </p:blipFill>
        <p:spPr bwMode="auto">
          <a:xfrm>
            <a:off x="1547664" y="1412776"/>
            <a:ext cx="6264696" cy="4752528"/>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sp>
        <p:nvSpPr>
          <p:cNvPr id="2" name="Прямоугольник 1"/>
          <p:cNvSpPr/>
          <p:nvPr/>
        </p:nvSpPr>
        <p:spPr>
          <a:xfrm>
            <a:off x="683568" y="764704"/>
            <a:ext cx="7776864" cy="5355312"/>
          </a:xfrm>
          <a:prstGeom prst="rect">
            <a:avLst/>
          </a:prstGeom>
        </p:spPr>
        <p:txBody>
          <a:bodyPr wrap="square">
            <a:spAutoFit/>
          </a:bodyPr>
          <a:lstStyle/>
          <a:p>
            <a:pPr algn="ctr"/>
            <a:r>
              <a:rPr lang="ru-RU" b="1" dirty="0" smtClean="0">
                <a:solidFill>
                  <a:srgbClr val="FF0000"/>
                </a:solidFill>
              </a:rPr>
              <a:t>Обучение начинать  </a:t>
            </a:r>
            <a:r>
              <a:rPr lang="ru-RU" b="1" dirty="0">
                <a:solidFill>
                  <a:srgbClr val="FF0000"/>
                </a:solidFill>
              </a:rPr>
              <a:t>нужно со звуков</a:t>
            </a:r>
            <a:r>
              <a:rPr lang="ru-RU" dirty="0">
                <a:solidFill>
                  <a:srgbClr val="FF0000"/>
                </a:solidFill>
              </a:rPr>
              <a:t>! </a:t>
            </a:r>
            <a:endParaRPr lang="ru-RU" dirty="0" smtClean="0">
              <a:solidFill>
                <a:srgbClr val="FF0000"/>
              </a:solidFill>
            </a:endParaRPr>
          </a:p>
          <a:p>
            <a:pPr algn="ctr"/>
            <a:endParaRPr lang="ru-RU" dirty="0">
              <a:solidFill>
                <a:srgbClr val="FF0000"/>
              </a:solidFill>
            </a:endParaRPr>
          </a:p>
          <a:p>
            <a:pPr algn="ctr"/>
            <a:endParaRPr lang="ru-RU" dirty="0" smtClean="0">
              <a:solidFill>
                <a:srgbClr val="FF0000"/>
              </a:solidFill>
            </a:endParaRPr>
          </a:p>
          <a:p>
            <a:pPr algn="ctr"/>
            <a:r>
              <a:rPr lang="ru-RU" dirty="0" smtClean="0"/>
              <a:t>Их </a:t>
            </a:r>
            <a:r>
              <a:rPr lang="ru-RU" dirty="0"/>
              <a:t>надо </a:t>
            </a:r>
            <a:r>
              <a:rPr lang="ru-RU" b="1" dirty="0"/>
              <a:t>научиться слышать в словах, выделять из слов (звукового потока), произносить изолированно, давать им качественные характеристики (гласный/согласный, согласный твёрдый/мягкий).</a:t>
            </a:r>
            <a:r>
              <a:rPr lang="ru-RU" dirty="0"/>
              <a:t> Для этого необходимо в первую очередь самому взрослому </a:t>
            </a:r>
            <a:r>
              <a:rPr lang="ru-RU" b="1" dirty="0"/>
              <a:t>не путать звук с буквой!</a:t>
            </a:r>
            <a:r>
              <a:rPr lang="ru-RU" dirty="0"/>
              <a:t> Звук – это то, что мы слышим ушами! Часы тикают – это звук, муха жужжит – это звук. Послушайте с детьми разные звуки. Убедитесь, что мы слышим звуки ушами. Что даже если мы закроем глаза, уши помогут нам определить, что происходит вокруг (хлопок в ладоши, топот ног можно безошибочно определить без помощи зрения). Дальше можно спросить, а слышат ли уши слова? Да! Значит слова «сделаны» из чего? Из звуков! Из любых ли звуков могут получиться слова? Из хлопков в ладоши получатся? Нет. Приходим к выводу через наблюдение, что слова можно «сделать» только из специальных звуков – </a:t>
            </a:r>
            <a:r>
              <a:rPr lang="ru-RU" b="1" dirty="0" err="1"/>
              <a:t>звуков</a:t>
            </a:r>
            <a:r>
              <a:rPr lang="ru-RU" b="1" dirty="0"/>
              <a:t> речи</a:t>
            </a:r>
            <a:r>
              <a:rPr lang="ru-RU" dirty="0"/>
              <a:t>.</a:t>
            </a:r>
            <a:br>
              <a:rPr lang="ru-RU" dirty="0"/>
            </a:br>
            <a:r>
              <a:rPr lang="ru-RU" dirty="0"/>
              <a:t>После таких вводных объяснений можно начать наблюдать за звуками в словах.</a:t>
            </a:r>
            <a:br>
              <a:rPr lang="ru-RU" dirty="0"/>
            </a:br>
            <a:endParaRPr lang="ru-RU" dirty="0"/>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sp>
        <p:nvSpPr>
          <p:cNvPr id="2" name="Прямоугольник 1"/>
          <p:cNvSpPr/>
          <p:nvPr/>
        </p:nvSpPr>
        <p:spPr>
          <a:xfrm>
            <a:off x="971600" y="1196752"/>
            <a:ext cx="7272808" cy="5078313"/>
          </a:xfrm>
          <a:prstGeom prst="rect">
            <a:avLst/>
          </a:prstGeom>
        </p:spPr>
        <p:txBody>
          <a:bodyPr wrap="square">
            <a:spAutoFit/>
          </a:bodyPr>
          <a:lstStyle/>
          <a:p>
            <a:pPr algn="just"/>
            <a:r>
              <a:rPr lang="ru-RU" dirty="0" smtClean="0"/>
              <a:t>	На </a:t>
            </a:r>
            <a:r>
              <a:rPr lang="ru-RU" dirty="0"/>
              <a:t>начальном этапе знакомства со звуками о буквах мы не говорим вообще. Если ребёнок начинает подменять понятия и вместо слова «звук» говорит «буква», следует его обязательно поправить! Объяснить можно так: «Буква – это знак, графическое изображение, можно даже сказать рисунок. Мы сейчас что-то писали? Рисовали? Нет. Мы читали? Нет. Посмотри в книгу – вот буквы. Их можно увидеть глазами. А мы сейчас слушали ушами. А что могут слышать уши? Правильно – звуки».</a:t>
            </a:r>
            <a:br>
              <a:rPr lang="ru-RU" dirty="0"/>
            </a:br>
            <a:r>
              <a:rPr lang="ru-RU" dirty="0"/>
              <a:t>/Можно так же провести аналогию с музыкой. Что главное в музыке: само её звучание или ноты на нотном стане? Конечно же, самое главное – это музыка! Её мы слушаем, ею наслаждаемся. Мы слышим звуки. </a:t>
            </a:r>
            <a:r>
              <a:rPr lang="ru-RU" u="sng" dirty="0"/>
              <a:t>Звуки музыки!</a:t>
            </a:r>
            <a:r>
              <a:rPr lang="ru-RU" dirty="0"/>
              <a:t> А ноты – это лишь способ записи музыкальных звуков, попытка остановить музыку во времени и передать её следующим поколениям.</a:t>
            </a:r>
            <a:br>
              <a:rPr lang="ru-RU" dirty="0"/>
            </a:br>
            <a:r>
              <a:rPr lang="ru-RU" dirty="0"/>
              <a:t>Так же и речь. Её звучание – это самое главное! Речь мы тоже слышим, как и музыку. А значит и речь наша – это звуки. </a:t>
            </a:r>
            <a:r>
              <a:rPr lang="ru-RU" u="sng" dirty="0"/>
              <a:t>Звуки речи</a:t>
            </a:r>
            <a:r>
              <a:rPr lang="ru-RU" dirty="0"/>
              <a:t>. А буквы, как и ноты, — это способ записи, специальные значки. Их нельзя услышать. Но можно увидеть./</a:t>
            </a:r>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sp>
        <p:nvSpPr>
          <p:cNvPr id="2" name="Заголовок 1"/>
          <p:cNvSpPr>
            <a:spLocks noGrp="1"/>
          </p:cNvSpPr>
          <p:nvPr>
            <p:ph type="title"/>
          </p:nvPr>
        </p:nvSpPr>
        <p:spPr/>
        <p:txBody>
          <a:bodyPr>
            <a:normAutofit fontScale="90000"/>
          </a:bodyPr>
          <a:lstStyle/>
          <a:p>
            <a:r>
              <a:rPr lang="ru-RU" dirty="0">
                <a:solidFill>
                  <a:srgbClr val="FF0000"/>
                </a:solidFill>
              </a:rPr>
              <a:t>Игры с буквами</a:t>
            </a:r>
            <a:r>
              <a:rPr lang="ru-RU" dirty="0"/>
              <a:t/>
            </a:r>
            <a:br>
              <a:rPr lang="ru-RU" dirty="0"/>
            </a:br>
            <a:endParaRPr lang="ru-RU" dirty="0"/>
          </a:p>
        </p:txBody>
      </p:sp>
      <p:sp>
        <p:nvSpPr>
          <p:cNvPr id="3" name="Содержимое 2"/>
          <p:cNvSpPr>
            <a:spLocks noGrp="1"/>
          </p:cNvSpPr>
          <p:nvPr>
            <p:ph idx="1"/>
          </p:nvPr>
        </p:nvSpPr>
        <p:spPr>
          <a:xfrm>
            <a:off x="457200" y="1124744"/>
            <a:ext cx="8229600" cy="5001419"/>
          </a:xfrm>
        </p:spPr>
        <p:txBody>
          <a:bodyPr>
            <a:normAutofit fontScale="92500" lnSpcReduction="20000"/>
          </a:bodyPr>
          <a:lstStyle/>
          <a:p>
            <a:endParaRPr lang="ru-RU" sz="1500" dirty="0" smtClean="0"/>
          </a:p>
          <a:p>
            <a:r>
              <a:rPr lang="ru-RU" sz="1500" dirty="0" smtClean="0"/>
              <a:t>Дети </a:t>
            </a:r>
            <a:r>
              <a:rPr lang="ru-RU" sz="1500" dirty="0"/>
              <a:t>лучше всего обучаются в игровой форме. Поэтому превратите скучное заучивание звуков в весёлую игру.</a:t>
            </a:r>
          </a:p>
          <a:p>
            <a:pPr lvl="0"/>
            <a:r>
              <a:rPr lang="ru-RU" sz="1500" b="1" dirty="0" smtClean="0"/>
              <a:t>Перетасуйте </a:t>
            </a:r>
            <a:r>
              <a:rPr lang="ru-RU" sz="1500" b="1" dirty="0"/>
              <a:t>карточки, как игральные карты.</a:t>
            </a:r>
            <a:r>
              <a:rPr lang="ru-RU" sz="1500" dirty="0"/>
              <a:t> Вытащите одну, покажите ребёнку и спросите, что это за буква на ней написана. Если он ответил правильно, карточка достаётся ему, если неправильно – возвращается к вам. Чтобы малышу было легче, сначала показывайте буквы попарно (А, потом Я и т. д.), а затем уже вразнобой.</a:t>
            </a:r>
          </a:p>
          <a:p>
            <a:pPr lvl="0"/>
            <a:r>
              <a:rPr lang="ru-RU" sz="1500" b="1" dirty="0"/>
              <a:t>Нарисуйте или дайте задание малышу нарисовать домик с десятью окошками – по пять в два ряда.</a:t>
            </a:r>
            <a:r>
              <a:rPr lang="ru-RU" sz="1500" dirty="0"/>
              <a:t> Впишите в каждое окошко первого ряда буквы А, О, У, Ы, Э, а затем попросите ребёнка вписать в окошки второго ряда пару к каждой букве. Затем сотрите буквы и впишите в первый ряд окошек Я, Ё, Ю, И, Е и попросите малыша вписать во второй ряд их пары. Затем снова сотрите все буквы и предложите ребёнку самому вписать все пары в оба ряда окошек.</a:t>
            </a:r>
          </a:p>
          <a:p>
            <a:pPr lvl="0"/>
            <a:r>
              <a:rPr lang="ru-RU" sz="1500" b="1" dirty="0"/>
              <a:t>Называйте слова, начинающиеся с гласных звуков,</a:t>
            </a:r>
            <a:r>
              <a:rPr lang="ru-RU" sz="1500" dirty="0"/>
              <a:t> и просите малыша назвать этот звук (арбуз, ослик, улитка, юла, яблоко, ёлочка, ежевика, иголка, экзамен). Затем ребёнок должен сам придумать слова, начинающиеся на каждый гласный звук. Предложите ему назвать слово, начинающиеся на Ы. После неудачных попыток сделать это, объясните, что в русском языке эта буква никогда не встречается вначале слова. Назовите слова, в которых Ы находится в середине (рыба, рысь, лыжи) или в конце (зубы, грибы, горы).  </a:t>
            </a:r>
          </a:p>
          <a:p>
            <a:pPr lvl="0"/>
            <a:r>
              <a:rPr lang="ru-RU" sz="1500" b="1" dirty="0"/>
              <a:t>Найдите картинки с изображением предметов, в названии которых три буквы, одна из которых гласная</a:t>
            </a:r>
            <a:r>
              <a:rPr lang="ru-RU" sz="1500" dirty="0"/>
              <a:t> (кот, лук, сыр, рак, жук и т. д.). Попросите ребёнка назвать предмет, изображённый на картинке, определить, какой гласный звук есть в данном слове и где он находится (в начале, середине или конце слова).</a:t>
            </a:r>
          </a:p>
          <a:p>
            <a:pPr lvl="0"/>
            <a:r>
              <a:rPr lang="ru-RU" sz="1500" b="1" dirty="0"/>
              <a:t>Возьмите карандаш и напишите любую гласную букву в воздухе.</a:t>
            </a:r>
            <a:r>
              <a:rPr lang="ru-RU" sz="1500" dirty="0"/>
              <a:t> Малыш должен угадать, что именно вы написали.</a:t>
            </a:r>
          </a:p>
          <a:p>
            <a:r>
              <a:rPr lang="ru-RU" sz="1500" dirty="0"/>
              <a:t>Хорошим подспорьем в обучении станут</a:t>
            </a:r>
            <a:r>
              <a:rPr lang="ru-RU" sz="1500" dirty="0">
                <a:hlinkClick r:id="rId3"/>
              </a:rPr>
              <a:t> </a:t>
            </a:r>
            <a:r>
              <a:rPr lang="ru-RU" sz="1500" dirty="0" smtClean="0"/>
              <a:t>магнитные буквы. Они </a:t>
            </a:r>
            <a:r>
              <a:rPr lang="ru-RU" sz="1500" dirty="0"/>
              <a:t>яркие, разноцветные, их можно крепить к любым металлическим поверхностям. Малыш с удовольствием будет играть с ними. </a:t>
            </a:r>
          </a:p>
          <a:p>
            <a:endParaRPr lang="ru-RU" sz="1200" dirty="0"/>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sp>
        <p:nvSpPr>
          <p:cNvPr id="2" name="Заголовок 1"/>
          <p:cNvSpPr>
            <a:spLocks noGrp="1"/>
          </p:cNvSpPr>
          <p:nvPr>
            <p:ph type="title"/>
          </p:nvPr>
        </p:nvSpPr>
        <p:spPr/>
        <p:txBody>
          <a:bodyPr>
            <a:normAutofit/>
          </a:bodyPr>
          <a:lstStyle/>
          <a:p>
            <a:r>
              <a:rPr lang="ru-RU" sz="2400" b="1" dirty="0">
                <a:solidFill>
                  <a:srgbClr val="FF0000"/>
                </a:solidFill>
              </a:rPr>
              <a:t>Для усвоения материала </a:t>
            </a:r>
            <a:r>
              <a:rPr lang="ru-RU" sz="2400" b="1" dirty="0" smtClean="0">
                <a:solidFill>
                  <a:srgbClr val="FF0000"/>
                </a:solidFill>
              </a:rPr>
              <a:t/>
            </a:r>
            <a:br>
              <a:rPr lang="ru-RU" sz="2400" b="1" dirty="0" smtClean="0">
                <a:solidFill>
                  <a:srgbClr val="FF0000"/>
                </a:solidFill>
              </a:rPr>
            </a:br>
            <a:r>
              <a:rPr lang="ru-RU" sz="2400" b="1" dirty="0" smtClean="0">
                <a:solidFill>
                  <a:srgbClr val="FF0000"/>
                </a:solidFill>
              </a:rPr>
              <a:t>подойдут </a:t>
            </a:r>
            <a:r>
              <a:rPr lang="ru-RU" sz="2400" b="1" dirty="0">
                <a:solidFill>
                  <a:srgbClr val="FF0000"/>
                </a:solidFill>
              </a:rPr>
              <a:t>такие упражнения:</a:t>
            </a:r>
            <a:endParaRPr lang="ru-RU" sz="2400" dirty="0">
              <a:solidFill>
                <a:srgbClr val="FF0000"/>
              </a:solidFill>
            </a:endParaRPr>
          </a:p>
        </p:txBody>
      </p:sp>
      <p:sp>
        <p:nvSpPr>
          <p:cNvPr id="3" name="Содержимое 2"/>
          <p:cNvSpPr>
            <a:spLocks noGrp="1"/>
          </p:cNvSpPr>
          <p:nvPr>
            <p:ph idx="1"/>
          </p:nvPr>
        </p:nvSpPr>
        <p:spPr/>
        <p:txBody>
          <a:bodyPr>
            <a:normAutofit fontScale="77500" lnSpcReduction="20000"/>
          </a:bodyPr>
          <a:lstStyle/>
          <a:p>
            <a:endParaRPr lang="ru-RU" sz="2100" dirty="0" smtClean="0"/>
          </a:p>
          <a:p>
            <a:r>
              <a:rPr lang="ru-RU" sz="2100" dirty="0" smtClean="0"/>
              <a:t>1</a:t>
            </a:r>
            <a:r>
              <a:rPr lang="ru-RU" sz="2100" dirty="0"/>
              <a:t>) </a:t>
            </a:r>
            <a:r>
              <a:rPr lang="ru-RU" sz="2100" b="1" dirty="0"/>
              <a:t>«Найди слова с заданным звуком».</a:t>
            </a:r>
            <a:r>
              <a:rPr lang="ru-RU" sz="2100" dirty="0"/>
              <a:t> Кладём разнообразные предметные картинки, а ребёнок выбирает только те, в названии которых есть звук [а]. Сначала можно использовать только те слова, в которых звук [а] находится в начале слова, а потом уже и в любой позиции. И так со всеми гласными звуками.</a:t>
            </a:r>
            <a:br>
              <a:rPr lang="ru-RU" sz="2100" dirty="0"/>
            </a:br>
            <a:r>
              <a:rPr lang="ru-RU" sz="2100" dirty="0"/>
              <a:t>2) </a:t>
            </a:r>
            <a:r>
              <a:rPr lang="ru-RU" sz="2100" b="1" dirty="0"/>
              <a:t>«Определи место звука в слове».</a:t>
            </a:r>
            <a:r>
              <a:rPr lang="ru-RU" sz="2100" dirty="0"/>
              <a:t> Ребёнку предлагается схема</a:t>
            </a:r>
            <a:br>
              <a:rPr lang="ru-RU" sz="2100" dirty="0"/>
            </a:br>
            <a:r>
              <a:rPr lang="ru-RU" sz="2100" dirty="0"/>
              <a:t>Первая клетка условно обозначает начало слова, вторая – середину слова, третья – конец слова.</a:t>
            </a:r>
          </a:p>
          <a:p>
            <a:r>
              <a:rPr lang="ru-RU" dirty="0"/>
              <a:t>Взрослый называет слова (или предлагает в виде предметных картинок), а ребёнок слушает, в каком месте (в начале, в середине или в конце) находится заданный звук. Если, например, звук [а] находится в начале слова (самый первый), то ребёнок кладёт красную фишку в первую клеточку схемы</a:t>
            </a:r>
          </a:p>
          <a:p>
            <a:r>
              <a:rPr lang="ru-RU" dirty="0"/>
              <a:t>Если заданный звук самый последний, то красная фишка в конце схемы</a:t>
            </a:r>
          </a:p>
          <a:p>
            <a:endParaRPr lang="ru-RU" dirty="0"/>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pic>
        <p:nvPicPr>
          <p:cNvPr id="4" name="Содержимое 3" descr="Определи место звука в слове"/>
          <p:cNvPicPr>
            <a:picLocks noGrp="1"/>
          </p:cNvPicPr>
          <p:nvPr>
            <p:ph idx="1"/>
          </p:nvPr>
        </p:nvPicPr>
        <p:blipFill>
          <a:blip r:embed="rId3" cstate="print"/>
          <a:srcRect/>
          <a:stretch>
            <a:fillRect/>
          </a:stretch>
        </p:blipFill>
        <p:spPr bwMode="auto">
          <a:xfrm>
            <a:off x="683568" y="3573016"/>
            <a:ext cx="3744416" cy="1368152"/>
          </a:xfrm>
          <a:prstGeom prst="rect">
            <a:avLst/>
          </a:prstGeom>
          <a:noFill/>
          <a:ln w="9525">
            <a:noFill/>
            <a:miter lim="800000"/>
            <a:headEnd/>
            <a:tailEnd/>
          </a:ln>
        </p:spPr>
      </p:pic>
      <p:pic>
        <p:nvPicPr>
          <p:cNvPr id="5" name="Рисунок 4" descr="Определи место звука в слове"/>
          <p:cNvPicPr/>
          <p:nvPr/>
        </p:nvPicPr>
        <p:blipFill>
          <a:blip r:embed="rId4" cstate="print"/>
          <a:srcRect/>
          <a:stretch>
            <a:fillRect/>
          </a:stretch>
        </p:blipFill>
        <p:spPr bwMode="auto">
          <a:xfrm>
            <a:off x="3203848" y="2204864"/>
            <a:ext cx="3456384" cy="1080120"/>
          </a:xfrm>
          <a:prstGeom prst="rect">
            <a:avLst/>
          </a:prstGeom>
          <a:noFill/>
          <a:ln w="9525">
            <a:noFill/>
            <a:miter lim="800000"/>
            <a:headEnd/>
            <a:tailEnd/>
          </a:ln>
        </p:spPr>
      </p:pic>
      <p:pic>
        <p:nvPicPr>
          <p:cNvPr id="6" name="Рисунок 5" descr="Определи место звука в слове"/>
          <p:cNvPicPr/>
          <p:nvPr/>
        </p:nvPicPr>
        <p:blipFill>
          <a:blip r:embed="rId5" cstate="print"/>
          <a:srcRect/>
          <a:stretch>
            <a:fillRect/>
          </a:stretch>
        </p:blipFill>
        <p:spPr bwMode="auto">
          <a:xfrm>
            <a:off x="4427984" y="4725144"/>
            <a:ext cx="3456384" cy="1423913"/>
          </a:xfrm>
          <a:prstGeom prst="rect">
            <a:avLst/>
          </a:prstGeom>
          <a:noFill/>
          <a:ln w="9525">
            <a:noFill/>
            <a:miter lim="800000"/>
            <a:headEnd/>
            <a:tailEnd/>
          </a:ln>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sp>
        <p:nvSpPr>
          <p:cNvPr id="30721" name="Rectangle 1"/>
          <p:cNvSpPr>
            <a:spLocks noChangeArrowheads="1"/>
          </p:cNvSpPr>
          <p:nvPr/>
        </p:nvSpPr>
        <p:spPr bwMode="auto">
          <a:xfrm>
            <a:off x="611560" y="523149"/>
            <a:ext cx="8208912" cy="4801314"/>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spAutoFit/>
          </a:bodyPr>
          <a:lstStyle/>
          <a:p>
            <a:pPr marL="0" marR="0" lvl="0" indent="0" algn="just" defTabSz="914400" rtl="0" eaLnBrk="1" fontAlgn="base" latinLnBrk="0" hangingPunct="1">
              <a:lnSpc>
                <a:spcPct val="100000"/>
              </a:lnSpc>
              <a:spcBef>
                <a:spcPct val="0"/>
              </a:spcBef>
              <a:spcAft>
                <a:spcPct val="0"/>
              </a:spcAft>
              <a:buClrTx/>
              <a:buSzTx/>
              <a:buFontTx/>
              <a:buNone/>
              <a:tabLst/>
            </a:pPr>
            <a:endParaRPr kumimoji="0" lang="ru-RU" b="0" i="0" u="none" strike="noStrike" cap="none" normalizeH="0" baseline="0" dirty="0" smtClean="0">
              <a:ln>
                <a:noFill/>
              </a:ln>
              <a:solidFill>
                <a:srgbClr val="000000"/>
              </a:solidFill>
              <a:effectLst/>
              <a:ea typeface="Times New Roman" pitchFamily="18" charset="0"/>
              <a:cs typeface="Arial" pitchFamily="34" charset="0"/>
            </a:endParaRPr>
          </a:p>
          <a:p>
            <a:pPr marL="0" marR="0" lvl="0" indent="0" algn="just" defTabSz="914400" rtl="0" eaLnBrk="1" fontAlgn="base" latinLnBrk="0" hangingPunct="1">
              <a:lnSpc>
                <a:spcPct val="100000"/>
              </a:lnSpc>
              <a:spcBef>
                <a:spcPct val="0"/>
              </a:spcBef>
              <a:spcAft>
                <a:spcPct val="0"/>
              </a:spcAft>
              <a:buClrTx/>
              <a:buSzTx/>
              <a:buFontTx/>
              <a:buNone/>
              <a:tabLst/>
            </a:pPr>
            <a:endParaRPr lang="ru-RU" dirty="0">
              <a:solidFill>
                <a:srgbClr val="000000"/>
              </a:solidFill>
              <a:ea typeface="Times New Roman" pitchFamily="18" charset="0"/>
              <a:cs typeface="Arial" pitchFamily="34" charset="0"/>
            </a:endParaRPr>
          </a:p>
          <a:p>
            <a:pPr marL="0" marR="0" lvl="0" indent="0" algn="just" defTabSz="914400" rtl="0" eaLnBrk="1" fontAlgn="base" latinLnBrk="0" hangingPunct="1">
              <a:lnSpc>
                <a:spcPct val="100000"/>
              </a:lnSpc>
              <a:spcBef>
                <a:spcPct val="0"/>
              </a:spcBef>
              <a:spcAft>
                <a:spcPct val="0"/>
              </a:spcAft>
              <a:buClrTx/>
              <a:buSzTx/>
              <a:buFontTx/>
              <a:buNone/>
              <a:tabLst/>
            </a:pPr>
            <a:endParaRPr kumimoji="0" lang="ru-RU" b="0" i="0" u="none" strike="noStrike" cap="none" normalizeH="0" baseline="0" dirty="0" smtClean="0">
              <a:ln>
                <a:noFill/>
              </a:ln>
              <a:solidFill>
                <a:srgbClr val="000000"/>
              </a:solidFill>
              <a:effectLst/>
              <a:ea typeface="Times New Roman" pitchFamily="18" charset="0"/>
              <a:cs typeface="Arial" pitchFamily="34" charset="0"/>
            </a:endParaRPr>
          </a:p>
          <a:p>
            <a:pPr marL="0" marR="0" lvl="0" indent="0" algn="just" defTabSz="914400" rtl="0" eaLnBrk="1" fontAlgn="base" latinLnBrk="0" hangingPunct="1">
              <a:lnSpc>
                <a:spcPct val="100000"/>
              </a:lnSpc>
              <a:spcBef>
                <a:spcPct val="0"/>
              </a:spcBef>
              <a:spcAft>
                <a:spcPct val="0"/>
              </a:spcAft>
              <a:buClrTx/>
              <a:buSzTx/>
              <a:buFontTx/>
              <a:buNone/>
              <a:tabLst/>
            </a:pPr>
            <a:endParaRPr lang="ru-RU" dirty="0">
              <a:solidFill>
                <a:srgbClr val="000000"/>
              </a:solidFill>
              <a:ea typeface="Times New Roman" pitchFamily="18" charset="0"/>
              <a:cs typeface="Arial" pitchFamily="34" charset="0"/>
            </a:endParaRPr>
          </a:p>
          <a:p>
            <a:pPr marL="0" marR="0" lvl="0" indent="0" algn="just" defTabSz="914400" rtl="0" eaLnBrk="1" fontAlgn="base" latinLnBrk="0" hangingPunct="1">
              <a:lnSpc>
                <a:spcPct val="100000"/>
              </a:lnSpc>
              <a:spcBef>
                <a:spcPct val="0"/>
              </a:spcBef>
              <a:spcAft>
                <a:spcPct val="0"/>
              </a:spcAft>
              <a:buClrTx/>
              <a:buSzTx/>
              <a:buFontTx/>
              <a:buNone/>
              <a:tabLst/>
            </a:pPr>
            <a:endParaRPr kumimoji="0" lang="ru-RU" b="0" i="0" u="none" strike="noStrike" cap="none" normalizeH="0" baseline="0" dirty="0" smtClean="0">
              <a:ln>
                <a:noFill/>
              </a:ln>
              <a:solidFill>
                <a:srgbClr val="000000"/>
              </a:solidFill>
              <a:effectLst/>
              <a:ea typeface="Times New Roman" pitchFamily="18" charset="0"/>
              <a:cs typeface="Arial" pitchFamily="34" charset="0"/>
            </a:endParaRPr>
          </a:p>
          <a:p>
            <a:pPr marL="0" marR="0" lvl="0" indent="0" algn="just" defTabSz="914400" rtl="0" eaLnBrk="1" fontAlgn="base" latinLnBrk="0" hangingPunct="1">
              <a:lnSpc>
                <a:spcPct val="100000"/>
              </a:lnSpc>
              <a:spcBef>
                <a:spcPct val="0"/>
              </a:spcBef>
              <a:spcAft>
                <a:spcPct val="0"/>
              </a:spcAft>
              <a:buClrTx/>
              <a:buSzTx/>
              <a:buFontTx/>
              <a:buNone/>
              <a:tabLst/>
            </a:pPr>
            <a:r>
              <a:rPr kumimoji="0" lang="ru-RU" b="0" i="0" u="none" strike="noStrike" cap="none" normalizeH="0" baseline="0" dirty="0" smtClean="0">
                <a:ln>
                  <a:noFill/>
                </a:ln>
                <a:solidFill>
                  <a:srgbClr val="000000"/>
                </a:solidFill>
                <a:effectLst/>
                <a:ea typeface="Times New Roman" pitchFamily="18" charset="0"/>
                <a:cs typeface="Arial" pitchFamily="34" charset="0"/>
              </a:rPr>
              <a:t>3) </a:t>
            </a:r>
            <a:r>
              <a:rPr kumimoji="0" lang="ru-RU" b="1" i="0" u="none" strike="noStrike" cap="none" normalizeH="0" baseline="0" dirty="0" smtClean="0">
                <a:ln>
                  <a:noFill/>
                </a:ln>
                <a:solidFill>
                  <a:srgbClr val="000000"/>
                </a:solidFill>
                <a:effectLst/>
                <a:ea typeface="Times New Roman" pitchFamily="18" charset="0"/>
                <a:cs typeface="Arial" pitchFamily="34" charset="0"/>
              </a:rPr>
              <a:t>«Придумай слово со звуком [...]».</a:t>
            </a:r>
            <a:r>
              <a:rPr kumimoji="0" lang="ru-RU" b="0" i="0" u="none" strike="noStrike" cap="none" normalizeH="0" baseline="0" dirty="0" smtClean="0">
                <a:ln>
                  <a:noFill/>
                </a:ln>
                <a:solidFill>
                  <a:srgbClr val="000000"/>
                </a:solidFill>
                <a:effectLst/>
                <a:ea typeface="Times New Roman" pitchFamily="18" charset="0"/>
                <a:cs typeface="Arial" pitchFamily="34" charset="0"/>
              </a:rPr>
              <a:t> Выбираете любой изучаемый звук и просите ребёнка придумать слово с этим звуком. Или только в начале слова («придумай слово, которое начинается на звук [...]»), или в любой позиции (в начале, в середине, в конце). Слова можно придумывать с ребёнком по очереди. Это позволит ему почувствовать ваше равноправное участие в занятиях.</a:t>
            </a:r>
            <a:br>
              <a:rPr kumimoji="0" lang="ru-RU" b="0" i="0" u="none" strike="noStrike" cap="none" normalizeH="0" baseline="0" dirty="0" smtClean="0">
                <a:ln>
                  <a:noFill/>
                </a:ln>
                <a:solidFill>
                  <a:srgbClr val="000000"/>
                </a:solidFill>
                <a:effectLst/>
                <a:ea typeface="Times New Roman" pitchFamily="18" charset="0"/>
                <a:cs typeface="Arial" pitchFamily="34" charset="0"/>
              </a:rPr>
            </a:br>
            <a:r>
              <a:rPr kumimoji="0" lang="ru-RU" b="0" i="0" u="none" strike="noStrike" cap="none" normalizeH="0" baseline="0" dirty="0" smtClean="0">
                <a:ln>
                  <a:noFill/>
                </a:ln>
                <a:solidFill>
                  <a:srgbClr val="000000"/>
                </a:solidFill>
                <a:effectLst/>
                <a:ea typeface="Times New Roman" pitchFamily="18" charset="0"/>
                <a:cs typeface="Arial" pitchFamily="34" charset="0"/>
              </a:rPr>
              <a:t>4) </a:t>
            </a:r>
            <a:r>
              <a:rPr kumimoji="0" lang="ru-RU" b="1" i="0" u="none" strike="noStrike" cap="none" normalizeH="0" baseline="0" dirty="0" smtClean="0">
                <a:ln>
                  <a:noFill/>
                </a:ln>
                <a:solidFill>
                  <a:srgbClr val="000000"/>
                </a:solidFill>
                <a:effectLst/>
                <a:ea typeface="Times New Roman" pitchFamily="18" charset="0"/>
                <a:cs typeface="Arial" pitchFamily="34" charset="0"/>
              </a:rPr>
              <a:t>«Поймай звук».</a:t>
            </a:r>
            <a:r>
              <a:rPr kumimoji="0" lang="ru-RU" b="0" i="0" u="none" strike="noStrike" cap="none" normalizeH="0" baseline="0" dirty="0" smtClean="0">
                <a:ln>
                  <a:noFill/>
                </a:ln>
                <a:solidFill>
                  <a:srgbClr val="000000"/>
                </a:solidFill>
                <a:effectLst/>
                <a:ea typeface="Times New Roman" pitchFamily="18" charset="0"/>
                <a:cs typeface="Arial" pitchFamily="34" charset="0"/>
              </a:rPr>
              <a:t> Взрослый называет слова, а ребёнок хлопает в ладоши («ловит»), когда слышит слово с заданным звуком.</a:t>
            </a:r>
            <a:br>
              <a:rPr kumimoji="0" lang="ru-RU" b="0" i="0" u="none" strike="noStrike" cap="none" normalizeH="0" baseline="0" dirty="0" smtClean="0">
                <a:ln>
                  <a:noFill/>
                </a:ln>
                <a:solidFill>
                  <a:srgbClr val="000000"/>
                </a:solidFill>
                <a:effectLst/>
                <a:ea typeface="Times New Roman" pitchFamily="18" charset="0"/>
                <a:cs typeface="Arial" pitchFamily="34" charset="0"/>
              </a:rPr>
            </a:br>
            <a:r>
              <a:rPr kumimoji="0" lang="ru-RU" b="0" i="0" u="none" strike="noStrike" cap="none" normalizeH="0" baseline="0" dirty="0" smtClean="0">
                <a:ln>
                  <a:noFill/>
                </a:ln>
                <a:solidFill>
                  <a:srgbClr val="000000"/>
                </a:solidFill>
                <a:effectLst/>
                <a:ea typeface="Times New Roman" pitchFamily="18" charset="0"/>
                <a:cs typeface="Arial" pitchFamily="34" charset="0"/>
              </a:rPr>
              <a:t>Вариант игры: ходим по комнате и называем слова (называет слова взрослый), как только услышали слово с заданным звуком – резко останавливаемся. Потом снова начинаем ходить до следующего подходящего слова. В этой игре, по очереди, можно отдавать роль ведущего то взрослому, то ребёнку. Такая игра может быть использована в качестве тематической физкультминутки.</a:t>
            </a:r>
            <a:endParaRPr kumimoji="0" lang="ru-RU" b="0" i="0" u="none" strike="noStrike" cap="none" normalizeH="0" baseline="0" dirty="0" smtClean="0">
              <a:ln>
                <a:noFill/>
              </a:ln>
              <a:solidFill>
                <a:schemeClr val="tx1"/>
              </a:solidFill>
              <a:effectLst/>
              <a:cs typeface="Arial" pitchFamily="34" charset="0"/>
            </a:endParaRP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Прямоугольник 1"/>
          <p:cNvSpPr/>
          <p:nvPr/>
        </p:nvSpPr>
        <p:spPr>
          <a:xfrm>
            <a:off x="539552" y="188640"/>
            <a:ext cx="8064896" cy="6463308"/>
          </a:xfrm>
          <a:prstGeom prst="rect">
            <a:avLst/>
          </a:prstGeom>
        </p:spPr>
        <p:txBody>
          <a:bodyPr wrap="square">
            <a:spAutoFit/>
          </a:bodyPr>
          <a:lstStyle/>
          <a:p>
            <a:pPr algn="just"/>
            <a:r>
              <a:rPr lang="ru-RU" dirty="0"/>
              <a:t>Как только вы рассмотрите все гласные звуки (6), можно сделать обобщающее занятие, на котором выяснится, что все эти звуки любят и умеют петь песенки: </a:t>
            </a:r>
            <a:r>
              <a:rPr lang="ru-RU" dirty="0" err="1"/>
              <a:t>а-ааа-ааа-аа-аааааааа</a:t>
            </a:r>
            <a:r>
              <a:rPr lang="ru-RU" dirty="0"/>
              <a:t>… И так со всеми. Эти звуки можно </a:t>
            </a:r>
            <a:r>
              <a:rPr lang="ru-RU" dirty="0" err="1"/>
              <a:t>доооооолго</a:t>
            </a:r>
            <a:r>
              <a:rPr lang="ru-RU" dirty="0"/>
              <a:t> тянуть: </a:t>
            </a:r>
            <a:r>
              <a:rPr lang="ru-RU" dirty="0" err="1"/>
              <a:t>аааааааааааааааа</a:t>
            </a:r>
            <a:r>
              <a:rPr lang="ru-RU" dirty="0"/>
              <a:t>, </a:t>
            </a:r>
            <a:r>
              <a:rPr lang="ru-RU" dirty="0" err="1"/>
              <a:t>оооооооооооооооооо</a:t>
            </a:r>
            <a:r>
              <a:rPr lang="ru-RU" dirty="0"/>
              <a:t>…</a:t>
            </a:r>
            <a:br>
              <a:rPr lang="ru-RU" dirty="0"/>
            </a:br>
            <a:r>
              <a:rPr lang="ru-RU" dirty="0"/>
              <a:t>Такие звуки, которые можно тянуть и петь — называются </a:t>
            </a:r>
            <a:r>
              <a:rPr lang="ru-RU" b="1" dirty="0"/>
              <a:t>гласными</a:t>
            </a:r>
            <a:r>
              <a:rPr lang="ru-RU" dirty="0"/>
              <a:t>. Гласные звуки – это такие звуки, которые образуются с помощью голосовых связок, при их произнесении воздух выходит изо рта свободно, не встречая преград. </a:t>
            </a:r>
            <a:r>
              <a:rPr lang="ru-RU" u="sng" dirty="0"/>
              <a:t>Термин «гласный звук» ребёнок должен запомнить!</a:t>
            </a:r>
            <a:r>
              <a:rPr lang="ru-RU" dirty="0"/>
              <a:t/>
            </a:r>
            <a:br>
              <a:rPr lang="ru-RU" dirty="0"/>
            </a:br>
            <a:r>
              <a:rPr lang="ru-RU" dirty="0"/>
              <a:t>Наверное следует пояснить, что Я, Ё, Ю, Е – это буквы и никак не звуки! Если ребёнок уже раньше знакомился с алфавитом, то в процессе называния гласных звуков, он может назвать и Я, Ё, Ю, Е. Важно понимать самим и уметь объяснить ребёнку, что это буквы. Обозначать они могут в разных позициях разные звуки: либо [а], [о], [у], [э] – после согласных, либо [</a:t>
            </a:r>
            <a:r>
              <a:rPr lang="ru-RU" dirty="0" err="1"/>
              <a:t>й'а</a:t>
            </a:r>
            <a:r>
              <a:rPr lang="ru-RU" dirty="0"/>
              <a:t>], [</a:t>
            </a:r>
            <a:r>
              <a:rPr lang="ru-RU" dirty="0" err="1"/>
              <a:t>й'о</a:t>
            </a:r>
            <a:r>
              <a:rPr lang="ru-RU" dirty="0"/>
              <a:t>], [</a:t>
            </a:r>
            <a:r>
              <a:rPr lang="ru-RU" dirty="0" err="1"/>
              <a:t>й'у</a:t>
            </a:r>
            <a:r>
              <a:rPr lang="ru-RU" dirty="0"/>
              <a:t>], [</a:t>
            </a:r>
            <a:r>
              <a:rPr lang="ru-RU" dirty="0" err="1"/>
              <a:t>й'э</a:t>
            </a:r>
            <a:r>
              <a:rPr lang="ru-RU" dirty="0"/>
              <a:t>] – после гласных, после Ь и Ъ и в начале слова.</a:t>
            </a:r>
            <a:br>
              <a:rPr lang="ru-RU" dirty="0"/>
            </a:br>
            <a:r>
              <a:rPr lang="ru-RU" dirty="0"/>
              <a:t>В самом начале обучения можно поправить ребёнка таким образом: «Я – это не гласный звук, это буква. Давай послушаем (здесь нужно постараться потянуть и звук [</a:t>
            </a:r>
            <a:r>
              <a:rPr lang="ru-RU" dirty="0" err="1"/>
              <a:t>й</a:t>
            </a:r>
            <a:r>
              <a:rPr lang="ru-RU" dirty="0"/>
              <a:t>'], и [а]): </a:t>
            </a:r>
            <a:r>
              <a:rPr lang="ru-RU" dirty="0" err="1"/>
              <a:t>ййййййааааааааааа</a:t>
            </a:r>
            <a:r>
              <a:rPr lang="ru-RU" dirty="0"/>
              <a:t>. Слышишь два звука? [</a:t>
            </a:r>
            <a:r>
              <a:rPr lang="ru-RU" dirty="0" err="1"/>
              <a:t>й</a:t>
            </a:r>
            <a:r>
              <a:rPr lang="ru-RU" dirty="0"/>
              <a:t>'] и [а]? А слитно будет – Я! Это так зовут букву. Это её имя. Такое же, как имена букв ЭЛЬ, КА, ЭМ, ХА. Что обозначает эта буква, ты узнаешь чуть позже».</a:t>
            </a:r>
            <a:br>
              <a:rPr lang="ru-RU" dirty="0"/>
            </a:br>
            <a:r>
              <a:rPr lang="ru-RU" dirty="0"/>
              <a:t>Итак, в заключение темы «Гласные звуки», убедитесь в том, что ребёнок усвоил само понятие, научился отличать гласные звуки друг от друга, выделять их из слов. Не спешите переходить к следующему этапу, если малыш пока не ориентируется в этом.</a:t>
            </a:r>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https://catherineasquithgallery.com/uploads/posts/2021-02/1613541547_17-p-skachat-fon-dlya-detskoi-prezentatsii-powe-17.jpg"/>
          <p:cNvPicPr>
            <a:picLocks noChangeAspect="1" noChangeArrowheads="1"/>
          </p:cNvPicPr>
          <p:nvPr/>
        </p:nvPicPr>
        <p:blipFill>
          <a:blip r:embed="rId2" cstate="print"/>
          <a:srcRect/>
          <a:stretch>
            <a:fillRect/>
          </a:stretch>
        </p:blipFill>
        <p:spPr bwMode="auto">
          <a:xfrm>
            <a:off x="0" y="0"/>
            <a:ext cx="9144000" cy="6858000"/>
          </a:xfrm>
          <a:prstGeom prst="rect">
            <a:avLst/>
          </a:prstGeom>
          <a:noFill/>
        </p:spPr>
      </p:pic>
      <p:sp>
        <p:nvSpPr>
          <p:cNvPr id="2" name="Прямоугольник 1"/>
          <p:cNvSpPr/>
          <p:nvPr/>
        </p:nvSpPr>
        <p:spPr>
          <a:xfrm>
            <a:off x="2051721" y="3244334"/>
            <a:ext cx="5832648" cy="646331"/>
          </a:xfrm>
          <a:prstGeom prst="rect">
            <a:avLst/>
          </a:prstGeom>
        </p:spPr>
        <p:txBody>
          <a:bodyPr wrap="square">
            <a:spAutoFit/>
          </a:bodyPr>
          <a:lstStyle/>
          <a:p>
            <a:pPr algn="ctr"/>
            <a:r>
              <a:rPr lang="ru-RU" sz="3600" b="1" i="1" cap="none" dirty="0" smtClean="0">
                <a:ln w="1905"/>
                <a:solidFill>
                  <a:srgbClr val="FF0000"/>
                </a:solidFill>
                <a:effectLst>
                  <a:innerShdw blurRad="69850" dist="43180" dir="5400000">
                    <a:srgbClr val="000000">
                      <a:alpha val="65000"/>
                    </a:srgbClr>
                  </a:innerShdw>
                </a:effectLst>
              </a:rPr>
              <a:t>Спасибо    за    внимание  !</a:t>
            </a:r>
            <a:endParaRPr lang="ru-RU" sz="3600" i="1" dirty="0">
              <a:solidFill>
                <a:srgbClr val="FF0000"/>
              </a:solidFill>
            </a:endParaRPr>
          </a:p>
        </p:txBody>
      </p:sp>
    </p:spTree>
  </p:cSld>
  <p:clrMapOvr>
    <a:masterClrMapping/>
  </p:clrMapOvr>
</p:sld>
</file>

<file path=ppt/theme/theme1.xml><?xml version="1.0" encoding="utf-8"?>
<a:theme xmlns:a="http://schemas.openxmlformats.org/drawingml/2006/main" name="Тема12">
  <a:themeElements>
    <a:clrScheme name="Другая 1">
      <a:dk1>
        <a:sysClr val="windowText" lastClr="000000"/>
      </a:dk1>
      <a:lt1>
        <a:sysClr val="window" lastClr="FFFFFF"/>
      </a:lt1>
      <a:dk2>
        <a:srgbClr val="1F497D"/>
      </a:dk2>
      <a:lt2>
        <a:srgbClr val="EEECE1"/>
      </a:lt2>
      <a:accent1>
        <a:srgbClr val="FFFF00"/>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Стандартная">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Стандартная">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pole">
  <a:themeElements>
    <a:clrScheme name="Поток">
      <a:dk1>
        <a:sysClr val="windowText" lastClr="000000"/>
      </a:dk1>
      <a:lt1>
        <a:sysClr val="window" lastClr="FFFFFF"/>
      </a:lt1>
      <a:dk2>
        <a:srgbClr val="04617B"/>
      </a:dk2>
      <a:lt2>
        <a:srgbClr val="DBF5F9"/>
      </a:lt2>
      <a:accent1>
        <a:srgbClr val="0F6FC6"/>
      </a:accent1>
      <a:accent2>
        <a:srgbClr val="009DD9"/>
      </a:accent2>
      <a:accent3>
        <a:srgbClr val="0BD0D9"/>
      </a:accent3>
      <a:accent4>
        <a:srgbClr val="10CF9B"/>
      </a:accent4>
      <a:accent5>
        <a:srgbClr val="7CCA62"/>
      </a:accent5>
      <a:accent6>
        <a:srgbClr val="A5C249"/>
      </a:accent6>
      <a:hlink>
        <a:srgbClr val="E2D700"/>
      </a:hlink>
      <a:folHlink>
        <a:srgbClr val="85DFD0"/>
      </a:folHlink>
    </a:clrScheme>
    <a:fontScheme name="Стандартная">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Стандартная">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Тема12</Template>
  <TotalTime>337</TotalTime>
  <Words>144</Words>
  <Application>Microsoft Office PowerPoint</Application>
  <PresentationFormat>Экран (4:3)</PresentationFormat>
  <Paragraphs>81</Paragraphs>
  <Slides>17</Slides>
  <Notes>0</Notes>
  <HiddenSlides>0</HiddenSlides>
  <MMClips>0</MMClips>
  <ScaleCrop>false</ScaleCrop>
  <HeadingPairs>
    <vt:vector size="4" baseType="variant">
      <vt:variant>
        <vt:lpstr>Тема</vt:lpstr>
      </vt:variant>
      <vt:variant>
        <vt:i4>2</vt:i4>
      </vt:variant>
      <vt:variant>
        <vt:lpstr>Заголовки слайдов</vt:lpstr>
      </vt:variant>
      <vt:variant>
        <vt:i4>17</vt:i4>
      </vt:variant>
    </vt:vector>
  </HeadingPairs>
  <TitlesOfParts>
    <vt:vector size="19" baseType="lpstr">
      <vt:lpstr>Тема12</vt:lpstr>
      <vt:lpstr>pole</vt:lpstr>
      <vt:lpstr>Гласные звуки и буквы </vt:lpstr>
      <vt:lpstr>Слайд 2</vt:lpstr>
      <vt:lpstr>Слайд 3</vt:lpstr>
      <vt:lpstr>Слайд 4</vt:lpstr>
      <vt:lpstr>Слайд 5</vt:lpstr>
      <vt:lpstr>Слайд 6</vt:lpstr>
      <vt:lpstr>Слайд 7</vt:lpstr>
      <vt:lpstr>  Методика изучения гласных букв </vt:lpstr>
      <vt:lpstr>Слайд 9</vt:lpstr>
      <vt:lpstr>Слайд 10</vt:lpstr>
      <vt:lpstr>Слайд 11</vt:lpstr>
      <vt:lpstr>Игры с буквами </vt:lpstr>
      <vt:lpstr>Для усвоения материала  подойдут такие упражнения:</vt:lpstr>
      <vt:lpstr>Слайд 14</vt:lpstr>
      <vt:lpstr>Слайд 15</vt:lpstr>
      <vt:lpstr>Слайд 16</vt:lpstr>
      <vt:lpstr>Слайд 17</vt:lpstr>
    </vt:vector>
  </TitlesOfParts>
  <Company>SPecialiST RePack</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Гласные звуки и буквы </dc:title>
  <dc:creator>XTreme.ws</dc:creator>
  <cp:lastModifiedBy>XTreme.ws</cp:lastModifiedBy>
  <cp:revision>11</cp:revision>
  <dcterms:created xsi:type="dcterms:W3CDTF">2022-11-20T07:52:19Z</dcterms:created>
  <dcterms:modified xsi:type="dcterms:W3CDTF">2022-11-20T13:29:44Z</dcterms:modified>
</cp:coreProperties>
</file>