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9" r:id="rId6"/>
    <p:sldId id="267" r:id="rId7"/>
    <p:sldId id="270" r:id="rId8"/>
    <p:sldId id="281" r:id="rId9"/>
    <p:sldId id="261" r:id="rId10"/>
    <p:sldId id="282" r:id="rId11"/>
    <p:sldId id="283" r:id="rId12"/>
    <p:sldId id="263" r:id="rId13"/>
    <p:sldId id="272" r:id="rId14"/>
    <p:sldId id="264" r:id="rId15"/>
    <p:sldId id="265" r:id="rId16"/>
    <p:sldId id="274" r:id="rId17"/>
    <p:sldId id="266" r:id="rId18"/>
    <p:sldId id="284" r:id="rId19"/>
    <p:sldId id="285" r:id="rId20"/>
    <p:sldId id="286" r:id="rId21"/>
    <p:sldId id="278" r:id="rId22"/>
    <p:sldId id="280" r:id="rId23"/>
    <p:sldId id="276" r:id="rId24"/>
    <p:sldId id="279" r:id="rId25"/>
    <p:sldId id="275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7406640" cy="1320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                  </a:t>
            </a:r>
            <a:r>
              <a:rPr lang="ru-RU" sz="2800" b="1" dirty="0" smtClean="0"/>
              <a:t>Учитель-логопед –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</a:t>
            </a:r>
            <a:r>
              <a:rPr lang="ru-RU" sz="2800" b="1" dirty="0" smtClean="0"/>
              <a:t>Суханова И.В.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43664" cy="324036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Развитие фонематического восприятия у дошкольников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32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5" y="404664"/>
            <a:ext cx="8280920" cy="619268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Игра- упражнение «Эхо</a:t>
            </a:r>
            <a:r>
              <a:rPr lang="ru-RU" sz="2400" dirty="0" smtClean="0">
                <a:solidFill>
                  <a:srgbClr val="C00000"/>
                </a:solidFill>
              </a:rPr>
              <a:t>»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Педагог </a:t>
            </a:r>
            <a:r>
              <a:rPr lang="ru-RU" sz="1700" dirty="0" smtClean="0"/>
              <a:t>громко произносит любой гласный звук, а ребёнок – «эхо», тихо его </a:t>
            </a:r>
            <a:r>
              <a:rPr lang="ru-RU" sz="1700" dirty="0" smtClean="0"/>
              <a:t>повторяет</a:t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Игра «Гном и Великан</a:t>
            </a:r>
            <a:r>
              <a:rPr lang="ru-RU" sz="2400" dirty="0" smtClean="0">
                <a:solidFill>
                  <a:srgbClr val="C00000"/>
                </a:solidFill>
              </a:rPr>
              <a:t>»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Перед </a:t>
            </a:r>
            <a:r>
              <a:rPr lang="ru-RU" sz="1700" dirty="0" smtClean="0"/>
              <a:t>ребенком лежат картинки Гнома и Великана. Педагог говорит, что у Гномика всё маленькое, и носик, и ручки, и глазки, и голосок у него тихий, высокий и быстрый. А у Великана всё большое, и носище, и ручища, и глазища, и голос у него низкий, грубый и громкий. Затем педагог показывает предметы или картинки, и называет их голосом Гномика или Великана. Ребёнок должен положить предмет перед соответствующим персонажем.</a:t>
            </a:r>
            <a:br>
              <a:rPr lang="ru-RU" sz="1700" dirty="0" smtClean="0"/>
            </a:br>
            <a:r>
              <a:rPr lang="ru-RU" sz="1700" dirty="0" smtClean="0"/>
              <a:t>Усложнение: ребенок сам называет предметы голосом Гномика или Великана</a:t>
            </a:r>
            <a:r>
              <a:rPr lang="ru-RU" sz="1700" dirty="0" smtClean="0"/>
              <a:t>.</a:t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Игра «Кто позвал «Ау»?»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Дети </a:t>
            </a:r>
            <a:r>
              <a:rPr lang="ru-RU" sz="1700" dirty="0" smtClean="0"/>
              <a:t>стоят спиной в круг, внутри круга ходит педагог и затрагивает за плечо кого-нибудь из ребят. Кого задели, нужно громко сказать «Ау». Остальные должны угадать, чей это голос.</a:t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1" cy="619268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Игра – упражнение «Звучащее солнышко»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Педагог </a:t>
            </a:r>
            <a:r>
              <a:rPr lang="ru-RU" sz="1700" dirty="0" smtClean="0"/>
              <a:t>произносит гласные звуки коротко (У) или протяжно (У-У-У). Если звук короткий, ребёнок маркером пририсовывает солнышку короткий лучик, если звук долгий, то ребёнок рисует длинный лучик</a:t>
            </a:r>
            <a:r>
              <a:rPr lang="ru-RU" sz="1700" dirty="0" smtClean="0"/>
              <a:t>.</a:t>
            </a:r>
            <a:br>
              <a:rPr lang="ru-RU" sz="1700" dirty="0" smtClean="0"/>
            </a:b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Игра - упражнение «Скажи по-разному»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Педагог </a:t>
            </a:r>
            <a:r>
              <a:rPr lang="ru-RU" sz="1700" dirty="0" smtClean="0"/>
              <a:t>объясняет, что один и тот же звук может звучать по-разному, показывает это, а потом ребёнок самостоятельно выполняет упражнение.</a:t>
            </a:r>
            <a:br>
              <a:rPr lang="ru-RU" sz="1700" dirty="0" smtClean="0"/>
            </a:br>
            <a:r>
              <a:rPr lang="ru-RU" sz="1700" dirty="0" smtClean="0"/>
              <a:t>А – плачет малыш</a:t>
            </a:r>
            <a:br>
              <a:rPr lang="ru-RU" sz="1700" dirty="0" smtClean="0"/>
            </a:br>
            <a:r>
              <a:rPr lang="ru-RU" sz="1700" dirty="0" smtClean="0"/>
              <a:t>А – показывают горло врачу</a:t>
            </a:r>
            <a:br>
              <a:rPr lang="ru-RU" sz="1700" dirty="0" smtClean="0"/>
            </a:br>
            <a:r>
              <a:rPr lang="ru-RU" sz="1700" dirty="0" smtClean="0"/>
              <a:t>А – мама качает малыша</a:t>
            </a:r>
            <a:br>
              <a:rPr lang="ru-RU" sz="1700" dirty="0" smtClean="0"/>
            </a:br>
            <a:r>
              <a:rPr lang="ru-RU" sz="1700" dirty="0" smtClean="0"/>
              <a:t>А – девочка укололась иголкой</a:t>
            </a:r>
            <a:br>
              <a:rPr lang="ru-RU" sz="1700" dirty="0" smtClean="0"/>
            </a:br>
            <a:r>
              <a:rPr lang="ru-RU" sz="1700" dirty="0" smtClean="0"/>
              <a:t>О – удивляется мама</a:t>
            </a:r>
            <a:br>
              <a:rPr lang="ru-RU" sz="1700" dirty="0" smtClean="0"/>
            </a:br>
            <a:r>
              <a:rPr lang="ru-RU" sz="1700" dirty="0" smtClean="0"/>
              <a:t>О – стонет бабушка</a:t>
            </a:r>
            <a:br>
              <a:rPr lang="ru-RU" sz="1700" dirty="0" smtClean="0"/>
            </a:br>
            <a:r>
              <a:rPr lang="ru-RU" sz="1700" dirty="0" smtClean="0"/>
              <a:t>О – поёт певица</a:t>
            </a:r>
            <a:br>
              <a:rPr lang="ru-RU" sz="1700" dirty="0" smtClean="0"/>
            </a:br>
            <a:r>
              <a:rPr lang="ru-RU" sz="1700" dirty="0" smtClean="0"/>
              <a:t>О – потягивается </a:t>
            </a:r>
            <a:r>
              <a:rPr lang="ru-RU" sz="1700" dirty="0" smtClean="0"/>
              <a:t>папа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О – кричит охотник в лесу</a:t>
            </a:r>
            <a:br>
              <a:rPr lang="ru-RU" sz="1700" dirty="0" smtClean="0"/>
            </a:br>
            <a:r>
              <a:rPr lang="ru-RU" sz="1700" dirty="0" smtClean="0"/>
              <a:t>У – гудит пароход</a:t>
            </a:r>
            <a:br>
              <a:rPr lang="ru-RU" sz="1700" dirty="0" smtClean="0"/>
            </a:br>
            <a:r>
              <a:rPr lang="ru-RU" sz="1700" dirty="0" smtClean="0"/>
              <a:t>У – звучит дудочка</a:t>
            </a:r>
            <a:br>
              <a:rPr lang="ru-RU" sz="1700" dirty="0" smtClean="0"/>
            </a:br>
            <a:r>
              <a:rPr lang="ru-RU" sz="1700" dirty="0" smtClean="0"/>
              <a:t>У – плачет мальчик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Рисунок 4" descr="https://static.tildacdn.com/tild6230-3037-4936-b739-626265643731/IMG_20221128_120135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3096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8501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III</a:t>
            </a:r>
            <a:r>
              <a:rPr lang="ru-RU" sz="2800" dirty="0" smtClean="0">
                <a:solidFill>
                  <a:srgbClr val="C00000"/>
                </a:solidFill>
              </a:rPr>
              <a:t> этап – различение слов, близких по своему звуковому составу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54176" cy="5400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002060"/>
                </a:solidFill>
                <a:ea typeface="Calibri"/>
                <a:cs typeface="Times New Roman"/>
              </a:rPr>
              <a:t>Игра «Незнайка запутался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74" y="1139301"/>
            <a:ext cx="177109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74" y="5178306"/>
            <a:ext cx="185101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78" y="1082289"/>
            <a:ext cx="172819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74" y="3212976"/>
            <a:ext cx="185101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071" y="3066108"/>
            <a:ext cx="1886424" cy="16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071" y="5013176"/>
            <a:ext cx="1800199" cy="164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1982389"/>
            <a:ext cx="4590256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lvl="0" indent="-45720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разложить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по коробочкам картинки с изображенными на них предметами, которые произносятся похоже. 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 </a:t>
            </a:r>
          </a:p>
          <a:p>
            <a:pPr marL="502920" lvl="0" indent="-45720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выбрать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из определенной группы картинок ту, которая нужна Незнайке (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предмет называет 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педагог).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30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490066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600"/>
              </a:spcBef>
              <a:buNone/>
            </a:pPr>
            <a:r>
              <a:rPr lang="ru-RU" sz="32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«Поэт»</a:t>
            </a:r>
            <a:r>
              <a:rPr lang="ru-RU" sz="3200" dirty="0">
                <a:solidFill>
                  <a:srgbClr val="C00000"/>
                </a:solidFill>
                <a:effectLst/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C00000"/>
                </a:solidFill>
                <a:effectLst/>
                <a:ea typeface="+mn-ea"/>
                <a:cs typeface="+mn-cs"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754176" cy="554461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Шепчет ночью мне на ушко сказки разные... </a:t>
            </a:r>
            <a:endParaRPr lang="ru-RU" sz="3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                                          (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перина, подушка, рубашка).</a:t>
            </a:r>
            <a:b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Без ключа, ты мне поверь, не откроешь эту... </a:t>
            </a:r>
            <a:endParaRPr lang="ru-RU" sz="3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                                         (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тумбочку, дверь, книгу).</a:t>
            </a:r>
            <a:b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От грязнули даже стол поздним вечером... </a:t>
            </a:r>
            <a:endParaRPr lang="ru-RU" sz="3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                                         (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сбежал, ушел, ускакал).</a:t>
            </a:r>
            <a:b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Две сестрички, две лисички отыскали где-то... </a:t>
            </a:r>
            <a:endParaRPr lang="ru-RU" sz="3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                                          (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спички, щетку, ложку).</a:t>
            </a:r>
            <a:b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Тебе кукла, а мне – мячик. Ты девочка, а я... </a:t>
            </a:r>
            <a:endParaRPr lang="ru-RU" sz="3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                               (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игрушка, медведь, мальчик).</a:t>
            </a:r>
            <a:b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Говорила мышка мышке: до чего люблю я... </a:t>
            </a:r>
            <a:endParaRPr lang="ru-RU" sz="3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                         (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сыр, мясо, книжки).</a:t>
            </a:r>
            <a:b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Серый волк в густом лесу встретил рыжую... </a:t>
            </a:r>
            <a:endParaRPr lang="ru-RU" sz="3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                        (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лису, белку).</a:t>
            </a:r>
            <a:b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Опустела мостовая, </a:t>
            </a:r>
            <a:r>
              <a:rPr lang="ru-RU" sz="3200" dirty="0" smtClean="0">
                <a:solidFill>
                  <a:srgbClr val="000000"/>
                </a:solidFill>
                <a:ea typeface="Calibri"/>
                <a:cs typeface="Times New Roman"/>
              </a:rPr>
              <a:t>и 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уехали... </a:t>
            </a:r>
            <a:endParaRPr lang="ru-RU" sz="3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Calibri"/>
                <a:cs typeface="Times New Roman"/>
              </a:rPr>
              <a:t>                                               (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автобусы, трамваи, такси).</a:t>
            </a:r>
            <a:b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921" y="4437112"/>
            <a:ext cx="23935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992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634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IV</a:t>
            </a:r>
            <a:r>
              <a:rPr lang="ru-RU" sz="2800" dirty="0" smtClean="0">
                <a:solidFill>
                  <a:srgbClr val="C00000"/>
                </a:solidFill>
              </a:rPr>
              <a:t> этап – дифференциация слогов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54176" cy="5688632"/>
          </a:xfrm>
        </p:spPr>
        <p:txBody>
          <a:bodyPr>
            <a:normAutofit fontScale="85000" lnSpcReduction="200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2600" b="1" dirty="0"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chemeClr val="tx1"/>
                </a:solidFill>
                <a:ea typeface="Calibri"/>
                <a:cs typeface="Times New Roman"/>
              </a:rPr>
              <a:t>Повторение серий слогов с общим гласным и разными согласными звуками: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ru-RU" sz="2600" dirty="0">
                <a:ea typeface="Calibri"/>
                <a:cs typeface="Times New Roman"/>
              </a:rPr>
              <a:t>та-ка-па         ка-на-па         па-ка-та        га-ба-да      и т.д</a:t>
            </a:r>
            <a:r>
              <a:rPr lang="ru-RU" sz="2600" dirty="0" smtClean="0">
                <a:ea typeface="Calibri"/>
                <a:cs typeface="Times New Roman"/>
              </a:rPr>
              <a:t>.</a:t>
            </a:r>
            <a:endParaRPr lang="ru-RU" sz="2600" dirty="0">
              <a:ea typeface="Calibri"/>
              <a:cs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600" b="1" dirty="0"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chemeClr val="tx1"/>
                </a:solidFill>
                <a:ea typeface="Calibri"/>
                <a:cs typeface="Times New Roman"/>
              </a:rPr>
              <a:t>Повторение серий слогов с разными гласными:</a:t>
            </a:r>
            <a:endParaRPr lang="ru-RU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sz="2600" dirty="0" err="1">
                <a:ea typeface="Calibri"/>
                <a:cs typeface="Times New Roman"/>
              </a:rPr>
              <a:t>ма-мо-му</a:t>
            </a:r>
            <a:r>
              <a:rPr lang="ru-RU" sz="2600" dirty="0">
                <a:ea typeface="Calibri"/>
                <a:cs typeface="Times New Roman"/>
              </a:rPr>
              <a:t>      на-</a:t>
            </a:r>
            <a:r>
              <a:rPr lang="ru-RU" sz="2600" dirty="0" err="1">
                <a:ea typeface="Calibri"/>
                <a:cs typeface="Times New Roman"/>
              </a:rPr>
              <a:t>ны</a:t>
            </a:r>
            <a:r>
              <a:rPr lang="ru-RU" sz="2600" dirty="0">
                <a:ea typeface="Calibri"/>
                <a:cs typeface="Times New Roman"/>
              </a:rPr>
              <a:t>-но   ту-то-та    и т.д.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600" b="1" dirty="0"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chemeClr val="tx1"/>
                </a:solidFill>
                <a:ea typeface="Calibri"/>
                <a:cs typeface="Times New Roman"/>
              </a:rPr>
              <a:t>Повторение серий слогов с согласными звуками, различающимися по звонкости-глухости (серии из двух, трех слогов):</a:t>
            </a:r>
            <a:endParaRPr lang="ru-RU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sz="2600" dirty="0" smtClean="0">
                <a:ea typeface="Calibri"/>
                <a:cs typeface="Times New Roman"/>
              </a:rPr>
              <a:t>па-ба                    </a:t>
            </a:r>
            <a:r>
              <a:rPr lang="ru-RU" sz="2600" dirty="0" err="1">
                <a:ea typeface="Calibri"/>
                <a:cs typeface="Times New Roman"/>
              </a:rPr>
              <a:t>по-бо</a:t>
            </a:r>
            <a:r>
              <a:rPr lang="ru-RU" sz="2600" dirty="0">
                <a:ea typeface="Calibri"/>
                <a:cs typeface="Times New Roman"/>
              </a:rPr>
              <a:t>              та-да-та           ка-га-ка      и т.д.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600" b="1" dirty="0">
                <a:ea typeface="Calibri"/>
                <a:cs typeface="Times New Roman"/>
              </a:rPr>
              <a:t>- </a:t>
            </a:r>
            <a:r>
              <a:rPr lang="ru-RU" sz="2800" b="1" dirty="0" smtClean="0">
                <a:solidFill>
                  <a:schemeClr val="tx1"/>
                </a:solidFill>
                <a:ea typeface="Calibri"/>
                <a:cs typeface="Times New Roman"/>
              </a:rPr>
              <a:t>Повторение серий слогов с согласными </a:t>
            </a:r>
            <a:r>
              <a:rPr lang="ru-RU" sz="2800" b="1" dirty="0">
                <a:solidFill>
                  <a:schemeClr val="tx1"/>
                </a:solidFill>
                <a:ea typeface="Calibri"/>
                <a:cs typeface="Times New Roman"/>
              </a:rPr>
              <a:t>звуками, различающимися по мягкости-твердости:</a:t>
            </a:r>
            <a:endParaRPr lang="ru-RU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</a:pPr>
            <a:r>
              <a:rPr lang="ru-RU" sz="2600" dirty="0">
                <a:ea typeface="Calibri"/>
                <a:cs typeface="Times New Roman"/>
              </a:rPr>
              <a:t>па-</a:t>
            </a:r>
            <a:r>
              <a:rPr lang="ru-RU" sz="2600" dirty="0" err="1">
                <a:ea typeface="Calibri"/>
                <a:cs typeface="Times New Roman"/>
              </a:rPr>
              <a:t>пя</a:t>
            </a:r>
            <a:r>
              <a:rPr lang="ru-RU" sz="2600" dirty="0">
                <a:ea typeface="Calibri"/>
                <a:cs typeface="Times New Roman"/>
              </a:rPr>
              <a:t>   </a:t>
            </a:r>
            <a:r>
              <a:rPr lang="ru-RU" sz="2600" dirty="0" err="1">
                <a:ea typeface="Calibri"/>
                <a:cs typeface="Times New Roman"/>
              </a:rPr>
              <a:t>по-пё</a:t>
            </a:r>
            <a:r>
              <a:rPr lang="ru-RU" sz="2600" dirty="0">
                <a:ea typeface="Calibri"/>
                <a:cs typeface="Times New Roman"/>
              </a:rPr>
              <a:t>   </a:t>
            </a:r>
            <a:r>
              <a:rPr lang="ru-RU" sz="2600" dirty="0" err="1">
                <a:ea typeface="Calibri"/>
                <a:cs typeface="Times New Roman"/>
              </a:rPr>
              <a:t>пу-пю</a:t>
            </a:r>
            <a:r>
              <a:rPr lang="ru-RU" sz="2600" dirty="0">
                <a:ea typeface="Calibri"/>
                <a:cs typeface="Times New Roman"/>
              </a:rPr>
              <a:t>   </a:t>
            </a:r>
            <a:r>
              <a:rPr lang="ru-RU" sz="2600" dirty="0" err="1">
                <a:ea typeface="Calibri"/>
                <a:cs typeface="Times New Roman"/>
              </a:rPr>
              <a:t>пы</a:t>
            </a:r>
            <a:r>
              <a:rPr lang="ru-RU" sz="2600" dirty="0">
                <a:ea typeface="Calibri"/>
                <a:cs typeface="Times New Roman"/>
              </a:rPr>
              <a:t>-пи     и т.д. 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600" b="1" dirty="0"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chemeClr val="tx1"/>
                </a:solidFill>
                <a:ea typeface="Calibri"/>
                <a:cs typeface="Times New Roman"/>
              </a:rPr>
              <a:t>Повторение серий слогов с наращиванием стечения согласных звуков:</a:t>
            </a:r>
            <a:endParaRPr lang="ru-RU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82296" indent="0">
              <a:spcAft>
                <a:spcPts val="0"/>
              </a:spcAft>
              <a:buNone/>
              <a:tabLst>
                <a:tab pos="3239770" algn="ctr"/>
              </a:tabLst>
            </a:pPr>
            <a:r>
              <a:rPr lang="ru-RU" sz="2600" dirty="0">
                <a:ea typeface="Calibri"/>
                <a:cs typeface="Times New Roman"/>
              </a:rPr>
              <a:t>па-</a:t>
            </a:r>
            <a:r>
              <a:rPr lang="ru-RU" sz="2600" dirty="0" err="1">
                <a:ea typeface="Calibri"/>
                <a:cs typeface="Times New Roman"/>
              </a:rPr>
              <a:t>тпа</a:t>
            </a:r>
            <a:r>
              <a:rPr lang="ru-RU" sz="2600" dirty="0">
                <a:ea typeface="Calibri"/>
                <a:cs typeface="Times New Roman"/>
              </a:rPr>
              <a:t>      на-</a:t>
            </a:r>
            <a:r>
              <a:rPr lang="ru-RU" sz="2600" dirty="0" err="1">
                <a:ea typeface="Calibri"/>
                <a:cs typeface="Times New Roman"/>
              </a:rPr>
              <a:t>пна</a:t>
            </a:r>
            <a:r>
              <a:rPr lang="ru-RU" sz="2600" dirty="0">
                <a:ea typeface="Calibri"/>
                <a:cs typeface="Times New Roman"/>
              </a:rPr>
              <a:t>    ка-</a:t>
            </a:r>
            <a:r>
              <a:rPr lang="ru-RU" sz="2600" dirty="0" err="1">
                <a:ea typeface="Calibri"/>
                <a:cs typeface="Times New Roman"/>
              </a:rPr>
              <a:t>фка</a:t>
            </a:r>
            <a:r>
              <a:rPr lang="ru-RU" sz="2600" dirty="0">
                <a:ea typeface="Calibri"/>
                <a:cs typeface="Times New Roman"/>
              </a:rPr>
              <a:t>      фа-</a:t>
            </a:r>
            <a:r>
              <a:rPr lang="ru-RU" sz="2600" dirty="0" err="1">
                <a:ea typeface="Calibri"/>
                <a:cs typeface="Times New Roman"/>
              </a:rPr>
              <a:t>тфа</a:t>
            </a:r>
            <a:r>
              <a:rPr lang="ru-RU" sz="2600" dirty="0">
                <a:ea typeface="Calibri"/>
                <a:cs typeface="Times New Roman"/>
              </a:rPr>
              <a:t> 	</a:t>
            </a:r>
          </a:p>
          <a:p>
            <a:pPr marL="82296" indent="0">
              <a:spcAft>
                <a:spcPts val="0"/>
              </a:spcAft>
              <a:buNone/>
            </a:pPr>
            <a:r>
              <a:rPr lang="ru-RU" sz="2600" dirty="0" err="1">
                <a:ea typeface="Calibri"/>
                <a:cs typeface="Times New Roman"/>
              </a:rPr>
              <a:t>пта-пто-пту-пты</a:t>
            </a:r>
            <a:r>
              <a:rPr lang="ru-RU" sz="2600" dirty="0">
                <a:ea typeface="Calibri"/>
                <a:cs typeface="Times New Roman"/>
              </a:rPr>
              <a:t>      </a:t>
            </a:r>
            <a:r>
              <a:rPr lang="ru-RU" sz="2600" dirty="0" err="1">
                <a:ea typeface="Calibri"/>
                <a:cs typeface="Times New Roman"/>
              </a:rPr>
              <a:t>кта</a:t>
            </a:r>
            <a:r>
              <a:rPr lang="ru-RU" sz="2600" dirty="0">
                <a:ea typeface="Calibri"/>
                <a:cs typeface="Times New Roman"/>
              </a:rPr>
              <a:t>-кто-</a:t>
            </a:r>
            <a:r>
              <a:rPr lang="ru-RU" sz="2600" dirty="0" err="1">
                <a:ea typeface="Calibri"/>
                <a:cs typeface="Times New Roman"/>
              </a:rPr>
              <a:t>кту</a:t>
            </a:r>
            <a:r>
              <a:rPr lang="ru-RU" sz="2600" dirty="0">
                <a:ea typeface="Calibri"/>
                <a:cs typeface="Times New Roman"/>
              </a:rPr>
              <a:t>-</a:t>
            </a:r>
            <a:r>
              <a:rPr lang="ru-RU" sz="2600" dirty="0" err="1">
                <a:ea typeface="Calibri"/>
                <a:cs typeface="Times New Roman"/>
              </a:rPr>
              <a:t>кты</a:t>
            </a:r>
            <a:r>
              <a:rPr lang="ru-RU" sz="2600" dirty="0">
                <a:ea typeface="Calibri"/>
                <a:cs typeface="Times New Roman"/>
              </a:rPr>
              <a:t>       </a:t>
            </a:r>
            <a:r>
              <a:rPr lang="ru-RU" sz="2600" dirty="0" err="1">
                <a:ea typeface="Calibri"/>
                <a:cs typeface="Times New Roman"/>
              </a:rPr>
              <a:t>тма-тмо-тму-тмы</a:t>
            </a:r>
            <a:r>
              <a:rPr lang="ru-RU" sz="2600" dirty="0">
                <a:ea typeface="Calibri"/>
                <a:cs typeface="Times New Roman"/>
              </a:rPr>
              <a:t>        </a:t>
            </a:r>
            <a:r>
              <a:rPr lang="ru-RU" sz="2600" dirty="0" err="1">
                <a:ea typeface="Calibri"/>
                <a:cs typeface="Times New Roman"/>
              </a:rPr>
              <a:t>кна-кно-кну-кны</a:t>
            </a:r>
            <a:r>
              <a:rPr lang="ru-RU" sz="2600" dirty="0">
                <a:ea typeface="Calibri"/>
                <a:cs typeface="Times New Roman"/>
              </a:rPr>
              <a:t>   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964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634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V</a:t>
            </a:r>
            <a:r>
              <a:rPr lang="ru-RU" sz="2800" dirty="0" smtClean="0">
                <a:solidFill>
                  <a:srgbClr val="C00000"/>
                </a:solidFill>
              </a:rPr>
              <a:t> этап – дифференциация фонем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8682168" cy="56166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002060"/>
                </a:solidFill>
                <a:ea typeface="Calibri"/>
              </a:rPr>
              <a:t>Игра «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Покажи </a:t>
            </a:r>
            <a:r>
              <a:rPr lang="ru-RU" sz="2800" b="1" dirty="0">
                <a:solidFill>
                  <a:srgbClr val="002060"/>
                </a:solidFill>
                <a:ea typeface="Calibri"/>
              </a:rPr>
              <a:t>картинку</a:t>
            </a:r>
            <a:r>
              <a:rPr lang="ru-RU" sz="2800" b="1" dirty="0" smtClean="0">
                <a:solidFill>
                  <a:srgbClr val="002060"/>
                </a:solidFill>
                <a:ea typeface="Calibri"/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31" y="1412776"/>
            <a:ext cx="3888432" cy="23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76464" cy="22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758958"/>
            <a:ext cx="2808312" cy="309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70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96944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  <a:ea typeface="Calibri"/>
              </a:rPr>
              <a:t>Игра «Угадай, </a:t>
            </a:r>
            <a:r>
              <a:rPr lang="ru-RU" sz="2800" b="1" dirty="0" smtClean="0">
                <a:solidFill>
                  <a:srgbClr val="C00000"/>
                </a:solidFill>
                <a:ea typeface="Calibri"/>
              </a:rPr>
              <a:t>кто </a:t>
            </a:r>
            <a:r>
              <a:rPr lang="ru-RU" sz="2800" b="1" dirty="0">
                <a:solidFill>
                  <a:srgbClr val="C00000"/>
                </a:solidFill>
                <a:ea typeface="Calibri"/>
              </a:rPr>
              <a:t>(что) это был(о).»</a:t>
            </a:r>
            <a:r>
              <a:rPr lang="ru-RU" sz="2800" dirty="0">
                <a:solidFill>
                  <a:srgbClr val="C00000"/>
                </a:solidFill>
                <a:ea typeface="Calibri"/>
              </a:rPr>
              <a:t> 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19779"/>
            <a:ext cx="280962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271" y="2023513"/>
            <a:ext cx="2562241" cy="16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808311" cy="16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941168"/>
            <a:ext cx="280831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400" y="1268760"/>
            <a:ext cx="2664297" cy="159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662" y="3983875"/>
            <a:ext cx="2538850" cy="168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400" y="3204069"/>
            <a:ext cx="25940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3918" y="5072386"/>
            <a:ext cx="2639566" cy="159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983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418058"/>
          </a:xfrm>
        </p:spPr>
        <p:txBody>
          <a:bodyPr>
            <a:noAutofit/>
          </a:bodyPr>
          <a:lstStyle/>
          <a:p>
            <a:pPr marL="502920" lvl="0" indent="-457200" algn="ctr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Игра «Услышишь - хлопни»</a:t>
            </a:r>
            <a:br>
              <a:rPr lang="ru-RU" sz="28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82168" cy="5832648"/>
          </a:xfrm>
        </p:spPr>
        <p:txBody>
          <a:bodyPr>
            <a:normAutofit lnSpcReduction="100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Педагог произносит ряд звуков (слогов, слов), а дети, услышав заданный звук хлопают в ладоши.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Например: - если услышите звук –а-, то хлопайте в ладоши:</a:t>
            </a:r>
            <a:endParaRPr lang="ru-RU" sz="2400" dirty="0" smtClean="0">
              <a:ea typeface="Calibri"/>
              <a:cs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а) а – о – у – а – и – о – а – а – и ……</a:t>
            </a:r>
            <a:endParaRPr lang="ru-RU" sz="2400" dirty="0" smtClean="0">
              <a:ea typeface="Calibri"/>
              <a:cs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б) ау – </a:t>
            </a:r>
            <a:r>
              <a:rPr lang="ru-RU" sz="2400" dirty="0" err="1" smtClean="0">
                <a:solidFill>
                  <a:srgbClr val="000000"/>
                </a:solidFill>
                <a:ea typeface="Calibri"/>
                <a:cs typeface="Times New Roman"/>
              </a:rPr>
              <a:t>оа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 – </a:t>
            </a:r>
            <a:r>
              <a:rPr lang="ru-RU" sz="2400" dirty="0" err="1" smtClean="0">
                <a:solidFill>
                  <a:srgbClr val="000000"/>
                </a:solidFill>
                <a:ea typeface="Calibri"/>
                <a:cs typeface="Times New Roman"/>
              </a:rPr>
              <a:t>ои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 – </a:t>
            </a:r>
            <a:r>
              <a:rPr lang="ru-RU" sz="2400" dirty="0" err="1" smtClean="0">
                <a:solidFill>
                  <a:srgbClr val="000000"/>
                </a:solidFill>
                <a:ea typeface="Calibri"/>
                <a:cs typeface="Times New Roman"/>
              </a:rPr>
              <a:t>иа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 – </a:t>
            </a:r>
            <a:r>
              <a:rPr lang="ru-RU" sz="2400" dirty="0" err="1" smtClean="0">
                <a:solidFill>
                  <a:srgbClr val="000000"/>
                </a:solidFill>
                <a:ea typeface="Calibri"/>
                <a:cs typeface="Times New Roman"/>
              </a:rPr>
              <a:t>уи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 – </a:t>
            </a:r>
            <a:r>
              <a:rPr lang="ru-RU" sz="2400" dirty="0" err="1" smtClean="0">
                <a:solidFill>
                  <a:srgbClr val="000000"/>
                </a:solidFill>
                <a:ea typeface="Calibri"/>
                <a:cs typeface="Times New Roman"/>
              </a:rPr>
              <a:t>уа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 ……</a:t>
            </a:r>
            <a:endParaRPr lang="ru-RU" sz="2400" dirty="0" smtClean="0">
              <a:ea typeface="Calibri"/>
              <a:cs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в) альбом, утка, апельсин, ослик, автомобиль, Аня, Оля….</a:t>
            </a:r>
            <a:endParaRPr lang="ru-RU" sz="20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2400" dirty="0" smtClean="0">
                <a:ea typeface="Calibri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«</a:t>
            </a:r>
            <a:r>
              <a:rPr lang="ru-RU" sz="2400" b="1" dirty="0" smtClean="0">
                <a:solidFill>
                  <a:schemeClr val="tx1"/>
                </a:solidFill>
                <a:ea typeface="Calibri"/>
                <a:cs typeface="Times New Roman"/>
              </a:rPr>
              <a:t>Чуткие ушки», «Слушай внимательно», «Поймай звук».</a:t>
            </a:r>
          </a:p>
          <a:p>
            <a:pPr algn="ctr"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7030A0"/>
                </a:solidFill>
                <a:ea typeface="Calibri"/>
                <a:cs typeface="Times New Roman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ea typeface="Calibri"/>
                <a:cs typeface="Times New Roman"/>
              </a:rPr>
              <a:t>Игра </a:t>
            </a:r>
            <a: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  <a:t>«Выбери правильно» 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Среди</a:t>
            </a: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 пяти-шести картинок ребёнок находит те, в названии которых есть заданный звук.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ea typeface="Calibri"/>
                <a:cs typeface="Times New Roman"/>
              </a:rPr>
              <a:t>Игра «Кто больше слов придумает» (с мячом)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ea typeface="Calibri"/>
                <a:cs typeface="Times New Roman"/>
              </a:rPr>
              <a:t>Поймавший мяч должен сказать слово на заданный звук.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899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789040"/>
            <a:ext cx="1624852" cy="25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34481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Игра «Договорилки»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 </a:t>
            </a:r>
            <a:r>
              <a:rPr lang="ru-RU" dirty="0" smtClean="0"/>
              <a:t>Педагог </a:t>
            </a:r>
            <a:r>
              <a:rPr lang="ru-RU" dirty="0" smtClean="0"/>
              <a:t>читает 2 стихотворные строки, выделяя голосом последнее слово в начальной строчке. Ребёнок должен выбрать одно слово из предложенных, добиваясь рифмы в стихе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Шепчет ночью мне на</a:t>
            </a:r>
            <a:r>
              <a:rPr lang="ru-RU" b="1" dirty="0" smtClean="0">
                <a:solidFill>
                  <a:srgbClr val="002060"/>
                </a:solidFill>
              </a:rPr>
              <a:t> ушко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Сказки разные…(перина, </a:t>
            </a:r>
            <a:r>
              <a:rPr lang="ru-RU" b="1" dirty="0" smtClean="0">
                <a:solidFill>
                  <a:srgbClr val="002060"/>
                </a:solidFill>
              </a:rPr>
              <a:t>подушка</a:t>
            </a:r>
            <a:r>
              <a:rPr lang="ru-RU" dirty="0" smtClean="0">
                <a:solidFill>
                  <a:srgbClr val="002060"/>
                </a:solidFill>
              </a:rPr>
              <a:t>, рубашка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Ой, ребята, верь,</a:t>
            </a:r>
            <a:r>
              <a:rPr lang="ru-RU" b="1" dirty="0" smtClean="0">
                <a:solidFill>
                  <a:srgbClr val="002060"/>
                </a:solidFill>
              </a:rPr>
              <a:t> не верь –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От меня сбежала… (кошка, </a:t>
            </a:r>
            <a:r>
              <a:rPr lang="ru-RU" b="1" dirty="0" smtClean="0">
                <a:solidFill>
                  <a:srgbClr val="002060"/>
                </a:solidFill>
              </a:rPr>
              <a:t>дверь</a:t>
            </a:r>
            <a:r>
              <a:rPr lang="ru-RU" dirty="0" smtClean="0">
                <a:solidFill>
                  <a:srgbClr val="002060"/>
                </a:solidFill>
              </a:rPr>
              <a:t>, стенка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От </a:t>
            </a:r>
            <a:r>
              <a:rPr lang="ru-RU" dirty="0" err="1" smtClean="0">
                <a:solidFill>
                  <a:srgbClr val="002060"/>
                </a:solidFill>
              </a:rPr>
              <a:t>грязнули</a:t>
            </a:r>
            <a:r>
              <a:rPr lang="ru-RU" dirty="0" smtClean="0">
                <a:solidFill>
                  <a:srgbClr val="002060"/>
                </a:solidFill>
              </a:rPr>
              <a:t> даже </a:t>
            </a:r>
            <a:r>
              <a:rPr lang="ru-RU" b="1" dirty="0" smtClean="0">
                <a:solidFill>
                  <a:srgbClr val="002060"/>
                </a:solidFill>
              </a:rPr>
              <a:t>стол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Поздним вечером…(сбежал, </a:t>
            </a:r>
            <a:r>
              <a:rPr lang="ru-RU" b="1" dirty="0" smtClean="0">
                <a:solidFill>
                  <a:srgbClr val="002060"/>
                </a:solidFill>
              </a:rPr>
              <a:t>ушёл,</a:t>
            </a:r>
            <a:r>
              <a:rPr lang="ru-RU" dirty="0" smtClean="0">
                <a:solidFill>
                  <a:srgbClr val="002060"/>
                </a:solidFill>
              </a:rPr>
              <a:t> ускакал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Две лисички, две </a:t>
            </a:r>
            <a:r>
              <a:rPr lang="ru-RU" b="1" dirty="0" smtClean="0">
                <a:solidFill>
                  <a:srgbClr val="002060"/>
                </a:solidFill>
              </a:rPr>
              <a:t>сестрички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Отыскали где-то…(</a:t>
            </a:r>
            <a:r>
              <a:rPr lang="ru-RU" b="1" dirty="0" smtClean="0">
                <a:solidFill>
                  <a:srgbClr val="002060"/>
                </a:solidFill>
              </a:rPr>
              <a:t>спички</a:t>
            </a:r>
            <a:r>
              <a:rPr lang="ru-RU" dirty="0" smtClean="0">
                <a:solidFill>
                  <a:srgbClr val="002060"/>
                </a:solidFill>
              </a:rPr>
              <a:t>, щётку, ножик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Говорила мышка </a:t>
            </a:r>
            <a:r>
              <a:rPr lang="ru-RU" b="1" dirty="0" smtClean="0">
                <a:solidFill>
                  <a:srgbClr val="002060"/>
                </a:solidFill>
              </a:rPr>
              <a:t>мышке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 - До чего люблю я (сыр, мясо, </a:t>
            </a:r>
            <a:r>
              <a:rPr lang="ru-RU" b="1" dirty="0" smtClean="0">
                <a:solidFill>
                  <a:srgbClr val="002060"/>
                </a:solidFill>
              </a:rPr>
              <a:t>книжки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Катя Лену просит </a:t>
            </a:r>
            <a:r>
              <a:rPr lang="ru-RU" b="1" dirty="0" smtClean="0">
                <a:solidFill>
                  <a:srgbClr val="002060"/>
                </a:solidFill>
              </a:rPr>
              <a:t>дать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Краски, карандаш…(ручку, </a:t>
            </a:r>
            <a:r>
              <a:rPr lang="ru-RU" b="1" dirty="0" smtClean="0">
                <a:solidFill>
                  <a:srgbClr val="002060"/>
                </a:solidFill>
              </a:rPr>
              <a:t>тетрадь</a:t>
            </a:r>
            <a:r>
              <a:rPr lang="ru-RU" dirty="0" smtClean="0">
                <a:solidFill>
                  <a:srgbClr val="002060"/>
                </a:solidFill>
              </a:rPr>
              <a:t>, книгу)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556792"/>
            <a:ext cx="1709500" cy="446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79"/>
            <a:ext cx="79928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Игра «Слово - шпион»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Педагог </a:t>
            </a:r>
            <a:r>
              <a:rPr lang="ru-RU" dirty="0" smtClean="0"/>
              <a:t>произносит по 4 слова, ребёнок должен назвать то, которое отличается от остальных:</a:t>
            </a:r>
          </a:p>
          <a:p>
            <a:r>
              <a:rPr lang="ru-RU" dirty="0" smtClean="0"/>
              <a:t>Канава – </a:t>
            </a:r>
            <a:r>
              <a:rPr lang="ru-RU" dirty="0" err="1" smtClean="0"/>
              <a:t>канава</a:t>
            </a:r>
            <a:r>
              <a:rPr lang="ru-RU" dirty="0" smtClean="0"/>
              <a:t> – </a:t>
            </a:r>
            <a:r>
              <a:rPr lang="ru-RU" b="1" dirty="0" smtClean="0"/>
              <a:t>какао</a:t>
            </a:r>
            <a:r>
              <a:rPr lang="ru-RU" dirty="0" smtClean="0"/>
              <a:t> – канава</a:t>
            </a:r>
          </a:p>
          <a:p>
            <a:r>
              <a:rPr lang="ru-RU" dirty="0" smtClean="0"/>
              <a:t>Ком – </a:t>
            </a:r>
            <a:r>
              <a:rPr lang="ru-RU" dirty="0" err="1" smtClean="0"/>
              <a:t>ком</a:t>
            </a:r>
            <a:r>
              <a:rPr lang="ru-RU" dirty="0" smtClean="0"/>
              <a:t> – </a:t>
            </a:r>
            <a:r>
              <a:rPr lang="ru-RU" b="1" dirty="0" smtClean="0"/>
              <a:t>кот</a:t>
            </a:r>
            <a:r>
              <a:rPr lang="ru-RU" dirty="0" smtClean="0"/>
              <a:t> – ком</a:t>
            </a:r>
          </a:p>
          <a:p>
            <a:r>
              <a:rPr lang="ru-RU" b="1" dirty="0" smtClean="0"/>
              <a:t>Утёнок</a:t>
            </a:r>
            <a:r>
              <a:rPr lang="ru-RU" dirty="0" smtClean="0"/>
              <a:t> – котёнок – </a:t>
            </a:r>
            <a:r>
              <a:rPr lang="ru-RU" dirty="0" err="1" smtClean="0"/>
              <a:t>котёнок</a:t>
            </a:r>
            <a:r>
              <a:rPr lang="ru-RU" dirty="0" smtClean="0"/>
              <a:t> – </a:t>
            </a:r>
            <a:r>
              <a:rPr lang="ru-RU" dirty="0" err="1" smtClean="0"/>
              <a:t>котёнок</a:t>
            </a:r>
            <a:endParaRPr lang="ru-RU" dirty="0" smtClean="0"/>
          </a:p>
          <a:p>
            <a:r>
              <a:rPr lang="ru-RU" dirty="0" smtClean="0"/>
              <a:t>Будка – </a:t>
            </a:r>
            <a:r>
              <a:rPr lang="ru-RU" b="1" dirty="0" smtClean="0"/>
              <a:t>буква </a:t>
            </a:r>
            <a:r>
              <a:rPr lang="ru-RU" dirty="0" smtClean="0"/>
              <a:t>– будка – </a:t>
            </a:r>
            <a:r>
              <a:rPr lang="ru-RU" dirty="0" err="1" smtClean="0"/>
              <a:t>будка</a:t>
            </a:r>
            <a:endParaRPr lang="ru-RU" dirty="0" smtClean="0"/>
          </a:p>
          <a:p>
            <a:r>
              <a:rPr lang="ru-RU" dirty="0" smtClean="0"/>
              <a:t>Винт – </a:t>
            </a:r>
            <a:r>
              <a:rPr lang="ru-RU" dirty="0" err="1" smtClean="0"/>
              <a:t>винт</a:t>
            </a:r>
            <a:r>
              <a:rPr lang="ru-RU" dirty="0" smtClean="0"/>
              <a:t> – </a:t>
            </a:r>
            <a:r>
              <a:rPr lang="ru-RU" b="1" dirty="0" smtClean="0"/>
              <a:t>бинт</a:t>
            </a:r>
            <a:r>
              <a:rPr lang="ru-RU" dirty="0" smtClean="0"/>
              <a:t> – винт</a:t>
            </a:r>
          </a:p>
          <a:p>
            <a:r>
              <a:rPr lang="ru-RU" dirty="0" smtClean="0"/>
              <a:t>Минута – </a:t>
            </a:r>
            <a:r>
              <a:rPr lang="ru-RU" b="1" dirty="0" smtClean="0"/>
              <a:t>монета</a:t>
            </a:r>
            <a:r>
              <a:rPr lang="ru-RU" dirty="0" smtClean="0"/>
              <a:t> – минута – </a:t>
            </a:r>
            <a:r>
              <a:rPr lang="ru-RU" dirty="0" err="1" smtClean="0"/>
              <a:t>минута</a:t>
            </a:r>
            <a:endParaRPr lang="ru-RU" dirty="0" smtClean="0"/>
          </a:p>
          <a:p>
            <a:r>
              <a:rPr lang="ru-RU" dirty="0" smtClean="0"/>
              <a:t>Буфет – </a:t>
            </a:r>
            <a:r>
              <a:rPr lang="ru-RU" b="1" dirty="0" smtClean="0"/>
              <a:t>букет </a:t>
            </a:r>
            <a:r>
              <a:rPr lang="ru-RU" dirty="0" smtClean="0"/>
              <a:t>– буфет – </a:t>
            </a:r>
            <a:r>
              <a:rPr lang="ru-RU" dirty="0" err="1" smtClean="0"/>
              <a:t>буфет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Усложнение</a:t>
            </a:r>
            <a:r>
              <a:rPr lang="ru-RU" b="1" dirty="0" smtClean="0"/>
              <a:t>: </a:t>
            </a:r>
            <a:r>
              <a:rPr lang="ru-RU" dirty="0" smtClean="0"/>
              <a:t>из 4 созвучных слов ребёнок должен выбрать слово, которое отличается от всех по звуковому составу.</a:t>
            </a:r>
          </a:p>
          <a:p>
            <a:pPr algn="r"/>
            <a:r>
              <a:rPr lang="ru-RU" dirty="0" smtClean="0"/>
              <a:t>Мак – бак – так – </a:t>
            </a:r>
            <a:r>
              <a:rPr lang="ru-RU" b="1" dirty="0" smtClean="0"/>
              <a:t>банан</a:t>
            </a:r>
            <a:endParaRPr lang="ru-RU" dirty="0" smtClean="0"/>
          </a:p>
          <a:p>
            <a:pPr algn="r"/>
            <a:r>
              <a:rPr lang="ru-RU" dirty="0" smtClean="0"/>
              <a:t>Сом – ком – </a:t>
            </a:r>
            <a:r>
              <a:rPr lang="ru-RU" b="1" dirty="0" smtClean="0"/>
              <a:t>индюк</a:t>
            </a:r>
            <a:r>
              <a:rPr lang="ru-RU" dirty="0" smtClean="0"/>
              <a:t> – дом</a:t>
            </a:r>
          </a:p>
          <a:p>
            <a:pPr algn="r"/>
            <a:r>
              <a:rPr lang="ru-RU" dirty="0" smtClean="0"/>
              <a:t>Лимон – вагон – </a:t>
            </a:r>
            <a:r>
              <a:rPr lang="ru-RU" b="1" dirty="0" smtClean="0"/>
              <a:t>кот</a:t>
            </a:r>
            <a:r>
              <a:rPr lang="ru-RU" dirty="0" smtClean="0"/>
              <a:t> – бутон</a:t>
            </a:r>
          </a:p>
          <a:p>
            <a:pPr algn="r"/>
            <a:r>
              <a:rPr lang="ru-RU" dirty="0" smtClean="0"/>
              <a:t>Мак – бак – </a:t>
            </a:r>
            <a:r>
              <a:rPr lang="ru-RU" b="1" dirty="0" smtClean="0"/>
              <a:t>веник</a:t>
            </a:r>
            <a:r>
              <a:rPr lang="ru-RU" dirty="0" smtClean="0"/>
              <a:t> – рак</a:t>
            </a:r>
          </a:p>
          <a:p>
            <a:pPr algn="r"/>
            <a:r>
              <a:rPr lang="ru-RU" dirty="0" smtClean="0"/>
              <a:t>Совок – </a:t>
            </a:r>
            <a:r>
              <a:rPr lang="ru-RU" b="1" dirty="0" smtClean="0"/>
              <a:t>гном</a:t>
            </a:r>
            <a:r>
              <a:rPr lang="ru-RU" dirty="0" smtClean="0"/>
              <a:t> – венок – каток</a:t>
            </a:r>
          </a:p>
          <a:p>
            <a:pPr algn="r"/>
            <a:r>
              <a:rPr lang="ru-RU" dirty="0" smtClean="0"/>
              <a:t>Пятка – ватка – </a:t>
            </a:r>
            <a:r>
              <a:rPr lang="ru-RU" b="1" dirty="0" smtClean="0"/>
              <a:t>лимон </a:t>
            </a:r>
            <a:r>
              <a:rPr lang="ru-RU" dirty="0" smtClean="0"/>
              <a:t>– кадка</a:t>
            </a:r>
          </a:p>
          <a:p>
            <a:pPr algn="r"/>
            <a:r>
              <a:rPr lang="ru-RU" dirty="0" smtClean="0"/>
              <a:t>Ветка – </a:t>
            </a:r>
            <a:r>
              <a:rPr lang="ru-RU" b="1" dirty="0" smtClean="0"/>
              <a:t>диван </a:t>
            </a:r>
            <a:r>
              <a:rPr lang="ru-RU" dirty="0" smtClean="0"/>
              <a:t>– клетка – </a:t>
            </a:r>
            <a:r>
              <a:rPr lang="ru-RU" dirty="0" smtClean="0"/>
              <a:t>сетка</a:t>
            </a: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12776"/>
            <a:ext cx="1597410" cy="216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93096"/>
            <a:ext cx="1719271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251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8847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Игра- </a:t>
            </a:r>
            <a:r>
              <a:rPr lang="ru-RU" sz="2000" b="1" dirty="0" smtClean="0">
                <a:solidFill>
                  <a:srgbClr val="C00000"/>
                </a:solidFill>
              </a:rPr>
              <a:t>упражнение «Закончи слово нужным слогом»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 </a:t>
            </a:r>
            <a:r>
              <a:rPr lang="ru-RU" dirty="0" smtClean="0"/>
              <a:t>Дети </a:t>
            </a:r>
            <a:r>
              <a:rPr lang="ru-RU" dirty="0" smtClean="0"/>
              <a:t>встают в круг, в середине педагог с мячом. Педагог задаёт определённый слог, например </a:t>
            </a:r>
            <a:r>
              <a:rPr lang="ru-RU" b="1" dirty="0" smtClean="0"/>
              <a:t>РА</a:t>
            </a:r>
            <a:r>
              <a:rPr lang="ru-RU" dirty="0" smtClean="0"/>
              <a:t>, затем произносит начало слова и бросает мяч ребёнку. Ребёнок договаривает последний слог, слово целиком и возвращает мяч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«РЫ»</a:t>
            </a:r>
            <a:r>
              <a:rPr lang="ru-RU" dirty="0" smtClean="0"/>
              <a:t> </a:t>
            </a:r>
            <a:r>
              <a:rPr lang="ru-RU" dirty="0" err="1" smtClean="0"/>
              <a:t>Мото</a:t>
            </a:r>
            <a:r>
              <a:rPr lang="ru-RU" dirty="0" smtClean="0"/>
              <a:t> (</a:t>
            </a:r>
            <a:r>
              <a:rPr lang="ru-RU" dirty="0" err="1" smtClean="0"/>
              <a:t>ры</a:t>
            </a:r>
            <a:r>
              <a:rPr lang="ru-RU" dirty="0" smtClean="0"/>
              <a:t>), </a:t>
            </a:r>
            <a:r>
              <a:rPr lang="ru-RU" dirty="0" err="1" smtClean="0"/>
              <a:t>забо</a:t>
            </a:r>
            <a:r>
              <a:rPr lang="ru-RU" dirty="0" smtClean="0"/>
              <a:t>(</a:t>
            </a:r>
            <a:r>
              <a:rPr lang="ru-RU" dirty="0" err="1" smtClean="0"/>
              <a:t>ры</a:t>
            </a:r>
            <a:r>
              <a:rPr lang="ru-RU" dirty="0" smtClean="0"/>
              <a:t>), </a:t>
            </a:r>
            <a:r>
              <a:rPr lang="ru-RU" dirty="0" err="1" smtClean="0"/>
              <a:t>набо</a:t>
            </a:r>
            <a:r>
              <a:rPr lang="ru-RU" dirty="0" smtClean="0"/>
              <a:t>(</a:t>
            </a:r>
            <a:r>
              <a:rPr lang="ru-RU" dirty="0" err="1" smtClean="0"/>
              <a:t>ры</a:t>
            </a:r>
            <a:r>
              <a:rPr lang="ru-RU" dirty="0" smtClean="0"/>
              <a:t>), </a:t>
            </a:r>
            <a:r>
              <a:rPr lang="ru-RU" dirty="0" err="1" smtClean="0"/>
              <a:t>узо</a:t>
            </a:r>
            <a:r>
              <a:rPr lang="ru-RU" dirty="0" smtClean="0"/>
              <a:t>(</a:t>
            </a:r>
            <a:r>
              <a:rPr lang="ru-RU" dirty="0" err="1" smtClean="0"/>
              <a:t>ры</a:t>
            </a:r>
            <a:r>
              <a:rPr lang="ru-RU" dirty="0" smtClean="0"/>
              <a:t>), </a:t>
            </a:r>
            <a:r>
              <a:rPr lang="ru-RU" dirty="0" err="1" smtClean="0"/>
              <a:t>помидо</a:t>
            </a:r>
            <a:r>
              <a:rPr lang="ru-RU" dirty="0" smtClean="0"/>
              <a:t>(</a:t>
            </a:r>
            <a:r>
              <a:rPr lang="ru-RU" dirty="0" err="1" smtClean="0"/>
              <a:t>ры</a:t>
            </a:r>
            <a:r>
              <a:rPr lang="ru-RU" dirty="0" smtClean="0"/>
              <a:t>), </a:t>
            </a:r>
            <a:r>
              <a:rPr lang="ru-RU" dirty="0" err="1" smtClean="0"/>
              <a:t>самова</a:t>
            </a:r>
            <a:r>
              <a:rPr lang="ru-RU" dirty="0" smtClean="0"/>
              <a:t>(</a:t>
            </a:r>
            <a:r>
              <a:rPr lang="ru-RU" dirty="0" err="1" smtClean="0"/>
              <a:t>ры</a:t>
            </a:r>
            <a:r>
              <a:rPr lang="ru-RU" dirty="0" smtClean="0"/>
              <a:t>), </a:t>
            </a:r>
            <a:r>
              <a:rPr lang="ru-RU" dirty="0" err="1" smtClean="0"/>
              <a:t>мунди</a:t>
            </a:r>
            <a:r>
              <a:rPr lang="ru-RU" dirty="0" smtClean="0"/>
              <a:t>(</a:t>
            </a:r>
            <a:r>
              <a:rPr lang="ru-RU" dirty="0" err="1" smtClean="0"/>
              <a:t>ры</a:t>
            </a:r>
            <a:r>
              <a:rPr lang="ru-RU" dirty="0" smtClean="0"/>
              <a:t>), ша(</a:t>
            </a:r>
            <a:r>
              <a:rPr lang="ru-RU" dirty="0" err="1" smtClean="0"/>
              <a:t>ры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b="1" dirty="0" smtClean="0"/>
              <a:t>«РА»</a:t>
            </a:r>
            <a:r>
              <a:rPr lang="ru-RU" dirty="0" smtClean="0"/>
              <a:t> Но(</a:t>
            </a:r>
            <a:r>
              <a:rPr lang="ru-RU" dirty="0" err="1" smtClean="0"/>
              <a:t>ра</a:t>
            </a:r>
            <a:r>
              <a:rPr lang="ru-RU" dirty="0" smtClean="0"/>
              <a:t>), го(</a:t>
            </a:r>
            <a:r>
              <a:rPr lang="ru-RU" dirty="0" err="1" smtClean="0"/>
              <a:t>ра</a:t>
            </a:r>
            <a:r>
              <a:rPr lang="ru-RU" dirty="0" smtClean="0"/>
              <a:t>), па(</a:t>
            </a:r>
            <a:r>
              <a:rPr lang="ru-RU" dirty="0" err="1" smtClean="0"/>
              <a:t>ра</a:t>
            </a:r>
            <a:r>
              <a:rPr lang="ru-RU" dirty="0" smtClean="0"/>
              <a:t>), </a:t>
            </a:r>
            <a:r>
              <a:rPr lang="ru-RU" dirty="0" err="1" smtClean="0"/>
              <a:t>иг</a:t>
            </a:r>
            <a:r>
              <a:rPr lang="ru-RU" dirty="0" smtClean="0"/>
              <a:t>(</a:t>
            </a:r>
            <a:r>
              <a:rPr lang="ru-RU" dirty="0" err="1" smtClean="0"/>
              <a:t>ра</a:t>
            </a:r>
            <a:r>
              <a:rPr lang="ru-RU" dirty="0" smtClean="0"/>
              <a:t>), </a:t>
            </a:r>
            <a:r>
              <a:rPr lang="ru-RU" dirty="0" err="1" smtClean="0"/>
              <a:t>детво</a:t>
            </a:r>
            <a:r>
              <a:rPr lang="ru-RU" dirty="0" smtClean="0"/>
              <a:t>(</a:t>
            </a:r>
            <a:r>
              <a:rPr lang="ru-RU" dirty="0" err="1" smtClean="0"/>
              <a:t>ра</a:t>
            </a:r>
            <a:r>
              <a:rPr lang="ru-RU" dirty="0" smtClean="0"/>
              <a:t>), </a:t>
            </a:r>
            <a:r>
              <a:rPr lang="ru-RU" dirty="0" err="1" smtClean="0"/>
              <a:t>жа</a:t>
            </a:r>
            <a:r>
              <a:rPr lang="ru-RU" dirty="0" smtClean="0"/>
              <a:t>(</a:t>
            </a:r>
            <a:r>
              <a:rPr lang="ru-RU" dirty="0" err="1" smtClean="0"/>
              <a:t>ра</a:t>
            </a:r>
            <a:r>
              <a:rPr lang="ru-RU" dirty="0" smtClean="0"/>
              <a:t>), Ю(</a:t>
            </a:r>
            <a:r>
              <a:rPr lang="ru-RU" dirty="0" err="1" smtClean="0"/>
              <a:t>ра</a:t>
            </a:r>
            <a:r>
              <a:rPr lang="ru-RU" dirty="0" smtClean="0"/>
              <a:t>), И(</a:t>
            </a:r>
            <a:r>
              <a:rPr lang="ru-RU" dirty="0" err="1" smtClean="0"/>
              <a:t>ра</a:t>
            </a:r>
            <a:r>
              <a:rPr lang="ru-RU" dirty="0" smtClean="0"/>
              <a:t>), кону(</a:t>
            </a:r>
            <a:r>
              <a:rPr lang="ru-RU" dirty="0" err="1" smtClean="0"/>
              <a:t>ра</a:t>
            </a:r>
            <a:r>
              <a:rPr lang="ru-RU" dirty="0" smtClean="0"/>
              <a:t>), </a:t>
            </a:r>
            <a:r>
              <a:rPr lang="ru-RU" dirty="0" err="1" smtClean="0"/>
              <a:t>панте</a:t>
            </a:r>
            <a:r>
              <a:rPr lang="ru-RU" dirty="0" smtClean="0"/>
              <a:t>(</a:t>
            </a:r>
            <a:r>
              <a:rPr lang="ru-RU" dirty="0" err="1" smtClean="0"/>
              <a:t>ра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b="1" dirty="0" smtClean="0"/>
              <a:t>«КА»</a:t>
            </a:r>
            <a:r>
              <a:rPr lang="ru-RU" dirty="0" smtClean="0"/>
              <a:t> </a:t>
            </a:r>
            <a:r>
              <a:rPr lang="ru-RU" dirty="0" err="1" smtClean="0"/>
              <a:t>Зай</a:t>
            </a:r>
            <a:r>
              <a:rPr lang="ru-RU" dirty="0" smtClean="0"/>
              <a:t> (</a:t>
            </a:r>
            <a:r>
              <a:rPr lang="ru-RU" dirty="0" err="1" smtClean="0"/>
              <a:t>ка</a:t>
            </a:r>
            <a:r>
              <a:rPr lang="ru-RU" dirty="0" smtClean="0"/>
              <a:t>), май(ка), </a:t>
            </a:r>
            <a:r>
              <a:rPr lang="ru-RU" dirty="0" err="1" smtClean="0"/>
              <a:t>шаш</a:t>
            </a:r>
            <a:r>
              <a:rPr lang="ru-RU" dirty="0" smtClean="0"/>
              <a:t>(</a:t>
            </a:r>
            <a:r>
              <a:rPr lang="ru-RU" dirty="0" err="1" smtClean="0"/>
              <a:t>ка</a:t>
            </a:r>
            <a:r>
              <a:rPr lang="ru-RU" dirty="0" smtClean="0"/>
              <a:t>), </a:t>
            </a:r>
            <a:r>
              <a:rPr lang="ru-RU" dirty="0" err="1" smtClean="0"/>
              <a:t>лошад</a:t>
            </a:r>
            <a:r>
              <a:rPr lang="ru-RU" dirty="0" smtClean="0"/>
              <a:t>(</a:t>
            </a:r>
            <a:r>
              <a:rPr lang="ru-RU" dirty="0" err="1" smtClean="0"/>
              <a:t>ка</a:t>
            </a:r>
            <a:r>
              <a:rPr lang="ru-RU" dirty="0" smtClean="0"/>
              <a:t>), лопат(ка), </a:t>
            </a:r>
            <a:r>
              <a:rPr lang="ru-RU" dirty="0" err="1" smtClean="0"/>
              <a:t>юб</a:t>
            </a:r>
            <a:r>
              <a:rPr lang="ru-RU" dirty="0" smtClean="0"/>
              <a:t>(</a:t>
            </a:r>
            <a:r>
              <a:rPr lang="ru-RU" dirty="0" err="1" smtClean="0"/>
              <a:t>ка</a:t>
            </a:r>
            <a:r>
              <a:rPr lang="ru-RU" dirty="0" smtClean="0"/>
              <a:t>), конфет(ка), </a:t>
            </a:r>
            <a:r>
              <a:rPr lang="ru-RU" dirty="0" err="1" smtClean="0"/>
              <a:t>книж</a:t>
            </a:r>
            <a:r>
              <a:rPr lang="ru-RU" dirty="0" smtClean="0"/>
              <a:t>(</a:t>
            </a:r>
            <a:r>
              <a:rPr lang="ru-RU" dirty="0" err="1" smtClean="0"/>
              <a:t>ка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25144"/>
            <a:ext cx="3024336" cy="170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4900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«Помоги собрать вещи»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682168" cy="56886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477" y="906526"/>
            <a:ext cx="2464848" cy="17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304256" cy="17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61344"/>
            <a:ext cx="1620182" cy="17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104" y="4797152"/>
            <a:ext cx="2448272" cy="17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037" y="861344"/>
            <a:ext cx="1746195" cy="166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7236"/>
            <a:ext cx="2190747" cy="18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61344"/>
            <a:ext cx="1872208" cy="17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847" y="4653298"/>
            <a:ext cx="2311265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001" y="2938798"/>
            <a:ext cx="243352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2289" y="2800182"/>
            <a:ext cx="2454846" cy="163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4555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Игра «Мы едем, едем, едем»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Игра: «Весёлые путешественники» (животные)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Игра: «Урожай собирай»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Игра: «Кто полетит на луну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Цель: Развитие фонематической стороны речи ( уточнение произношения звуков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 smtClean="0">
                <a:solidFill>
                  <a:schemeClr val="tx1"/>
                </a:solidFill>
              </a:rPr>
              <a:t>словах</a:t>
            </a:r>
            <a:r>
              <a:rPr lang="ru-RU" sz="2400" dirty="0" smtClean="0">
                <a:solidFill>
                  <a:schemeClr val="tx1"/>
                </a:solidFill>
              </a:rPr>
              <a:t>). Различение </a:t>
            </a:r>
            <a:r>
              <a:rPr lang="ru-RU" sz="2400" dirty="0" smtClean="0">
                <a:solidFill>
                  <a:schemeClr val="tx1"/>
                </a:solidFill>
              </a:rPr>
              <a:t>фонематических представлений (упражнения в различении звуков в словах)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Оборудование: плоскостные изображения поезда и самолёта, предметные картинки </a:t>
            </a:r>
            <a:r>
              <a:rPr lang="ru-RU" sz="2400" dirty="0" smtClean="0">
                <a:solidFill>
                  <a:schemeClr val="tx1"/>
                </a:solidFill>
              </a:rPr>
              <a:t>с нужными  </a:t>
            </a:r>
            <a:r>
              <a:rPr lang="ru-RU" sz="2400" dirty="0" smtClean="0">
                <a:solidFill>
                  <a:schemeClr val="tx1"/>
                </a:solidFill>
              </a:rPr>
              <a:t>звуками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 smtClean="0">
                <a:solidFill>
                  <a:schemeClr val="tx1"/>
                </a:solidFill>
              </a:rPr>
              <a:t>названиях.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256879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09120"/>
            <a:ext cx="239559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45024"/>
            <a:ext cx="21279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8517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6340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Игры на дифференциацию звуков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82168" cy="5400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/>
              <a:t> «</a:t>
            </a:r>
            <a:r>
              <a:rPr lang="ru-RU" sz="3200" dirty="0" smtClean="0">
                <a:solidFill>
                  <a:schemeClr val="tx1"/>
                </a:solidFill>
              </a:rPr>
              <a:t>Лево – право» (п-б)         «»Фокусник (в-ф)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«Гуси и куры» (к-г)      «Выдели слово» (т-д)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«Подарки для Зои и Зины» (з-</a:t>
            </a:r>
            <a:r>
              <a:rPr lang="ru-RU" sz="3200" dirty="0" err="1" smtClean="0">
                <a:solidFill>
                  <a:schemeClr val="tx1"/>
                </a:solidFill>
              </a:rPr>
              <a:t>зь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«Жуки и комары» (ж-з)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«Жужжим – шипим» (ш-ж)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«Помоги Роме и Рите» (р-</a:t>
            </a:r>
            <a:r>
              <a:rPr lang="ru-RU" sz="3200" dirty="0" err="1" smtClean="0">
                <a:solidFill>
                  <a:schemeClr val="tx1"/>
                </a:solidFill>
              </a:rPr>
              <a:t>рь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Спрячь шарик в ладошке– 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подними шарик»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62778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380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9221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</a:rPr>
              <a:t>VI </a:t>
            </a:r>
            <a:r>
              <a:rPr lang="ru-RU" sz="2800" dirty="0">
                <a:solidFill>
                  <a:srgbClr val="C00000"/>
                </a:solidFill>
              </a:rPr>
              <a:t>этап – развитие навыков элементарного звукового анализа и синтеза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682168" cy="511256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500" b="1" dirty="0" smtClean="0">
                <a:solidFill>
                  <a:srgbClr val="002060"/>
                </a:solidFill>
              </a:rPr>
              <a:t>Этапы работы:</a:t>
            </a:r>
          </a:p>
          <a:p>
            <a:pPr marL="45720" indent="0">
              <a:buNone/>
            </a:pPr>
            <a:r>
              <a:rPr lang="ru-RU" sz="3200" dirty="0" smtClean="0"/>
              <a:t>- </a:t>
            </a:r>
            <a:r>
              <a:rPr lang="ru-RU" sz="3200" dirty="0" smtClean="0">
                <a:solidFill>
                  <a:schemeClr val="tx1"/>
                </a:solidFill>
              </a:rPr>
              <a:t>выделение первого и последнего звука в слове (сначала гласного, затем согласного звука)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- определение позиции звука в слове (</a:t>
            </a:r>
            <a:r>
              <a:rPr lang="ru-RU" sz="3200" dirty="0">
                <a:solidFill>
                  <a:schemeClr val="tx1"/>
                </a:solidFill>
              </a:rPr>
              <a:t>сначала гласного, затем согласного звука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- определение последовательности звуков и количества звуков в сочетании из двух гласных звуков, слоге, слове (мак – луна – замок – школа).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- деление слов на слоги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67888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37" y="-31348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593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141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54176" cy="1084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Broadway" pitchFamily="82" charset="0"/>
              </a:rPr>
              <a:t>I</a:t>
            </a:r>
            <a:r>
              <a:rPr lang="en-US" sz="2800" dirty="0" smtClean="0">
                <a:latin typeface="Broadway" pitchFamily="82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этап – узнавание неречевых звуков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Развитие слухового внимания и слуховой памяти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35608" y="1700808"/>
            <a:ext cx="7498080" cy="475252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29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178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8152" cy="576064"/>
          </a:xfrm>
        </p:spPr>
        <p:txBody>
          <a:bodyPr>
            <a:noAutofit/>
          </a:bodyPr>
          <a:lstStyle/>
          <a:p>
            <a:pPr marL="82296" lvl="0" indent="0" algn="ctr">
              <a:spcBef>
                <a:spcPts val="60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effectLst/>
                <a:latin typeface="+mn-lt"/>
                <a:ea typeface="Segoe UI Black" pitchFamily="34" charset="0"/>
                <a:cs typeface="+mn-cs"/>
              </a:rPr>
              <a:t>Игра 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+mn-lt"/>
                <a:ea typeface="Segoe UI Black" pitchFamily="34" charset="0"/>
                <a:cs typeface="+mn-cs"/>
              </a:rPr>
              <a:t>«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+mn-lt"/>
                <a:ea typeface="Segoe UI Black" pitchFamily="34" charset="0"/>
                <a:cs typeface="+mn-cs"/>
              </a:rPr>
              <a:t>Угадай по звуку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+mn-lt"/>
                <a:ea typeface="Segoe UI Black" pitchFamily="34" charset="0"/>
                <a:cs typeface="+mn-cs"/>
              </a:rPr>
              <a:t>»</a:t>
            </a:r>
            <a:r>
              <a:rPr lang="ru-RU" sz="3200" b="1" dirty="0">
                <a:solidFill>
                  <a:srgbClr val="C00000"/>
                </a:solidFill>
                <a:effectLst/>
                <a:latin typeface="+mn-lt"/>
                <a:ea typeface="Segoe UI Black" pitchFamily="34" charset="0"/>
                <a:cs typeface="+mn-cs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/>
                <a:latin typeface="+mn-lt"/>
                <a:ea typeface="Segoe UI Black" pitchFamily="34" charset="0"/>
                <a:cs typeface="+mn-cs"/>
              </a:rPr>
            </a:br>
            <a:endParaRPr lang="ru-RU" sz="3200" b="1" dirty="0">
              <a:solidFill>
                <a:srgbClr val="C00000"/>
              </a:solidFill>
              <a:latin typeface="+mn-lt"/>
              <a:ea typeface="Segoe UI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0963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61" y="1481995"/>
            <a:ext cx="1582737" cy="17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8388"/>
            <a:ext cx="2304256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50113"/>
            <a:ext cx="2520280" cy="205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693" y="3717032"/>
            <a:ext cx="2206723" cy="256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704" y="3908388"/>
            <a:ext cx="2232049" cy="235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191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5620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effectLst/>
                <a:latin typeface="+mn-lt"/>
                <a:ea typeface="Calibri"/>
                <a:cs typeface="Times New Roman"/>
              </a:rPr>
              <a:t>Игра: «Угадай что звучит»</a:t>
            </a:r>
            <a:r>
              <a:rPr lang="ru-RU" sz="3600" b="1" dirty="0">
                <a:solidFill>
                  <a:srgbClr val="C00000"/>
                </a:solidFill>
                <a:effectLst/>
                <a:latin typeface="+mn-lt"/>
                <a:ea typeface="Calibri"/>
                <a:cs typeface="Times New Roman"/>
              </a:rPr>
              <a:t> 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 descr="C:\Users\Екатерина\Desktop\презентация\i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980728"/>
            <a:ext cx="849694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9056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Игра «Шумящие </a:t>
            </a:r>
            <a:r>
              <a:rPr lang="ru-RU" sz="3200" b="1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коробочки»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54176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(разнообразное содержание коробочек – скрепки, горох, фасоль, крупы, пуговицы, монеты, мелкие камушки, сухой песок  и т.д.)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97" y="2492896"/>
            <a:ext cx="4248472" cy="332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248472" cy="324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891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77048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Игра «Угадай, что лежит в сундучке?»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1400" dirty="0" smtClean="0"/>
              <a:t> </a:t>
            </a:r>
            <a:r>
              <a:rPr lang="ru-RU" sz="1600" dirty="0" smtClean="0"/>
              <a:t>Педагог </a:t>
            </a:r>
            <a:r>
              <a:rPr lang="ru-RU" sz="1600" dirty="0" smtClean="0"/>
              <a:t>предлагает послушать, определить по звучанию и назвать предметы, находящихся в сундучке: колокольчик, ножницы, орехи, камешки, фантик от конфет и пр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Игра «Угадай, на каком музыкальном инструменте я играю?»</a:t>
            </a:r>
          </a:p>
          <a:p>
            <a:r>
              <a:rPr lang="ru-RU" sz="1400" b="1" dirty="0" smtClean="0"/>
              <a:t> </a:t>
            </a:r>
            <a:r>
              <a:rPr lang="ru-RU" sz="1600" dirty="0" smtClean="0"/>
              <a:t>Педагог </a:t>
            </a:r>
            <a:r>
              <a:rPr lang="ru-RU" sz="1600" dirty="0" smtClean="0"/>
              <a:t>за ширмой играет на музыкальных инструментах, а дети угадывают их и называют.</a:t>
            </a:r>
          </a:p>
          <a:p>
            <a:r>
              <a:rPr lang="ru-RU" sz="1600" b="1" dirty="0" smtClean="0"/>
              <a:t>Усложнение:</a:t>
            </a:r>
            <a:r>
              <a:rPr lang="ru-RU" sz="1600" dirty="0" smtClean="0"/>
              <a:t> использовать одновременно два музыкальных инструмента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Игра «Чей голос?»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1400" dirty="0" smtClean="0"/>
              <a:t> </a:t>
            </a:r>
            <a:r>
              <a:rPr lang="ru-RU" sz="1600" dirty="0" smtClean="0"/>
              <a:t>Педагог </a:t>
            </a:r>
            <a:r>
              <a:rPr lang="ru-RU" sz="1600" dirty="0" smtClean="0"/>
              <a:t>бросает кубик с изображением животных, воспроизводит звук голоса выпавшей картинки, ребенок называет это животное.</a:t>
            </a:r>
          </a:p>
          <a:p>
            <a:r>
              <a:rPr lang="ru-RU" sz="1600" b="1" dirty="0" smtClean="0"/>
              <a:t>Усложнение: </a:t>
            </a:r>
            <a:r>
              <a:rPr lang="ru-RU" sz="1600" dirty="0" smtClean="0"/>
              <a:t>слушать голоса животных в </a:t>
            </a:r>
            <a:r>
              <a:rPr lang="ru-RU" sz="1600" dirty="0" smtClean="0"/>
              <a:t>аудиозаписи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Игра – упражнение «Повтори музыкальный узор»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1600" dirty="0" smtClean="0"/>
              <a:t>Взрослый </a:t>
            </a:r>
            <a:r>
              <a:rPr lang="ru-RU" sz="1600" dirty="0" smtClean="0"/>
              <a:t>медленно показывает короткую цепочку различных хлопков (два коротких, или два длинных, или один в ладоши, второй ко коленям и </a:t>
            </a:r>
            <a:r>
              <a:rPr lang="ru-RU" sz="1600" dirty="0" err="1" smtClean="0"/>
              <a:t>пр</a:t>
            </a:r>
            <a:r>
              <a:rPr lang="ru-RU" sz="1600" dirty="0" smtClean="0"/>
              <a:t>), а ребенок должен повторить.</a:t>
            </a:r>
          </a:p>
          <a:p>
            <a:r>
              <a:rPr lang="ru-RU" sz="1600" b="1" dirty="0" smtClean="0"/>
              <a:t>Усложнение:</a:t>
            </a:r>
            <a:r>
              <a:rPr lang="ru-RU" sz="1600" dirty="0" smtClean="0"/>
              <a:t> увеличить длину и скорость музыкального узора, использовать хлопки различной сложности и чередования.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106613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II</a:t>
            </a:r>
            <a:r>
              <a:rPr lang="ru-RU" sz="2800" dirty="0" smtClean="0">
                <a:solidFill>
                  <a:srgbClr val="C00000"/>
                </a:solidFill>
              </a:rPr>
              <a:t> этап – различение высоты, силы, тембра голоса на материале одинаковых звуков, слов, фраз.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682168" cy="52565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ea typeface="Calibri"/>
              </a:rPr>
              <a:t>« </a:t>
            </a:r>
            <a:r>
              <a:rPr lang="ru-RU" sz="3200" b="1" dirty="0">
                <a:solidFill>
                  <a:srgbClr val="002060"/>
                </a:solidFill>
                <a:ea typeface="Calibri"/>
              </a:rPr>
              <a:t>Далеко – близко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</a:rPr>
              <a:t>»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2800" dirty="0" smtClean="0">
                <a:solidFill>
                  <a:schemeClr val="tx1"/>
                </a:solidFill>
                <a:ea typeface="Calibri"/>
                <a:cs typeface="Times New Roman"/>
              </a:rPr>
              <a:t>Водящий </a:t>
            </a: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произносит «Ау!» то громко, то </a:t>
            </a:r>
            <a:r>
              <a:rPr lang="ru-RU" sz="2800" dirty="0" smtClean="0">
                <a:solidFill>
                  <a:schemeClr val="tx1"/>
                </a:solidFill>
                <a:ea typeface="Calibri"/>
                <a:cs typeface="Times New Roman"/>
              </a:rPr>
              <a:t>тихо</a:t>
            </a: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>)</a:t>
            </a:r>
            <a:endParaRPr lang="ru-RU" sz="2800" b="1" dirty="0" smtClean="0">
              <a:solidFill>
                <a:schemeClr val="tx1"/>
              </a:solidFill>
              <a:ea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ea typeface="Calibri"/>
              </a:rPr>
              <a:t>« </a:t>
            </a:r>
            <a:r>
              <a:rPr lang="ru-RU" sz="3200" b="1" dirty="0">
                <a:solidFill>
                  <a:srgbClr val="002060"/>
                </a:solidFill>
                <a:ea typeface="Calibri"/>
              </a:rPr>
              <a:t>Узнай по голосу»</a:t>
            </a:r>
            <a:r>
              <a:rPr lang="ru-RU" sz="3200" b="1" dirty="0">
                <a:solidFill>
                  <a:schemeClr val="accent5"/>
                </a:solidFill>
                <a:ea typeface="Calibri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ea typeface="Calibri"/>
              </a:rPr>
              <a:t>(Узнают друг друга по голосу)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  <a:ea typeface="Calibri"/>
              </a:rPr>
              <a:t>«Животные </a:t>
            </a:r>
            <a:r>
              <a:rPr lang="ru-RU" sz="3200" b="1" dirty="0">
                <a:solidFill>
                  <a:srgbClr val="002060"/>
                </a:solidFill>
                <a:ea typeface="Calibri"/>
              </a:rPr>
              <a:t>и их детёныши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</a:rPr>
              <a:t>»</a:t>
            </a: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ea typeface="Calibri"/>
                <a:cs typeface="Times New Roman"/>
              </a:rPr>
              <a:t>(Взрослый </a:t>
            </a:r>
            <a:r>
              <a:rPr lang="ru-RU" sz="2800" dirty="0">
                <a:solidFill>
                  <a:srgbClr val="000000"/>
                </a:solidFill>
                <a:ea typeface="Calibri"/>
                <a:cs typeface="Times New Roman"/>
              </a:rPr>
              <a:t>произносит каждое звукоподражание то низким, то высоким </a:t>
            </a:r>
            <a:r>
              <a:rPr lang="ru-RU" sz="2800" dirty="0" smtClean="0">
                <a:solidFill>
                  <a:srgbClr val="000000"/>
                </a:solidFill>
                <a:ea typeface="Calibri"/>
                <a:cs typeface="Times New Roman"/>
              </a:rPr>
              <a:t>голосом)</a:t>
            </a:r>
            <a:endParaRPr lang="ru-RU" sz="2800" b="1" dirty="0" smtClean="0">
              <a:solidFill>
                <a:schemeClr val="accent5"/>
              </a:solidFill>
              <a:ea typeface="Calibri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«</a:t>
            </a:r>
            <a:r>
              <a:rPr lang="ru-RU" sz="3200" b="1" dirty="0" smtClean="0">
                <a:solidFill>
                  <a:srgbClr val="002060"/>
                </a:solidFill>
              </a:rPr>
              <a:t>Три медведя» </a:t>
            </a:r>
            <a:r>
              <a:rPr lang="ru-RU" sz="2800" dirty="0" smtClean="0">
                <a:solidFill>
                  <a:schemeClr val="tx1"/>
                </a:solidFill>
              </a:rPr>
              <a:t>(Дети угадывают,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когда говорит мама-медведица, 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папа-медведь и медвежонок)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2016224" cy="226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98650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1010</TotalTime>
  <Words>623</Words>
  <Application>Microsoft Office PowerPoint</Application>
  <PresentationFormat>Экран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Развитие фонематического восприятия у дошкольников</vt:lpstr>
      <vt:lpstr>Слайд 2</vt:lpstr>
      <vt:lpstr>Слайд 3</vt:lpstr>
      <vt:lpstr>I этап – узнавание неречевых звуков.  Развитие слухового внимания и слуховой памяти.</vt:lpstr>
      <vt:lpstr>Игра «Угадай по звуку» </vt:lpstr>
      <vt:lpstr>Игра: «Угадай что звучит» </vt:lpstr>
      <vt:lpstr>Игра «Шумящие коробочки»</vt:lpstr>
      <vt:lpstr>Слайд 8</vt:lpstr>
      <vt:lpstr>II этап – различение высоты, силы, тембра голоса на материале одинаковых звуков, слов, фраз. </vt:lpstr>
      <vt:lpstr>Игра- упражнение «Эхо»  Педагог громко произносит любой гласный звук, а ребёнок – «эхо», тихо его повторяет  Игра «Гном и Великан»  Перед ребенком лежат картинки Гнома и Великана. Педагог говорит, что у Гномика всё маленькое, и носик, и ручки, и глазки, и голосок у него тихий, высокий и быстрый. А у Великана всё большое, и носище, и ручища, и глазища, и голос у него низкий, грубый и громкий. Затем педагог показывает предметы или картинки, и называет их голосом Гномика или Великана. Ребёнок должен положить предмет перед соответствующим персонажем. Усложнение: ребенок сам называет предметы голосом Гномика или Великана.  Игра «Кто позвал «Ау»?»  Дети стоят спиной в круг, внутри круга ходит педагог и затрагивает за плечо кого-нибудь из ребят. Кого задели, нужно громко сказать «Ау». Остальные должны угадать, чей это голос.  </vt:lpstr>
      <vt:lpstr>Игра – упражнение «Звучащее солнышко»  Педагог произносит гласные звуки коротко (У) или протяжно (У-У-У). Если звук короткий, ребёнок маркером пририсовывает солнышку короткий лучик, если звук долгий, то ребёнок рисует длинный лучик.  Игра - упражнение «Скажи по-разному»  Педагог объясняет, что один и тот же звук может звучать по-разному, показывает это, а потом ребёнок самостоятельно выполняет упражнение. А – плачет малыш А – показывают горло врачу А – мама качает малыша А – девочка укололась иголкой О – удивляется мама О – стонет бабушка О – поёт певица О – потягивается папа О – кричит охотник в лесу У – гудит пароход У – звучит дудочка У – плачет мальчик  </vt:lpstr>
      <vt:lpstr>III этап – различение слов, близких по своему звуковому составу</vt:lpstr>
      <vt:lpstr>«Поэт» </vt:lpstr>
      <vt:lpstr>IV этап – дифференциация слогов</vt:lpstr>
      <vt:lpstr>V этап – дифференциация фонем</vt:lpstr>
      <vt:lpstr>Слайд 16</vt:lpstr>
      <vt:lpstr>Игра «Услышишь - хлопни» </vt:lpstr>
      <vt:lpstr>Слайд 18</vt:lpstr>
      <vt:lpstr>Слайд 19</vt:lpstr>
      <vt:lpstr>Слайд 20</vt:lpstr>
      <vt:lpstr>«Помоги собрать вещи»</vt:lpstr>
      <vt:lpstr>»</vt:lpstr>
      <vt:lpstr>Слайд 23</vt:lpstr>
      <vt:lpstr>Игры на дифференциацию звуков</vt:lpstr>
      <vt:lpstr>VI этап – развитие навыков элементарного звукового анализа и синтеза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фонематического восприятия</dc:title>
  <dc:creator>Екатерина</dc:creator>
  <cp:lastModifiedBy>XTreme.ws</cp:lastModifiedBy>
  <cp:revision>75</cp:revision>
  <dcterms:created xsi:type="dcterms:W3CDTF">2019-02-17T14:53:37Z</dcterms:created>
  <dcterms:modified xsi:type="dcterms:W3CDTF">2023-01-22T11:47:46Z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703785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