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CBFA5DF-B0B5-470C-A730-ED3C330BAC5A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366977-26CF-4657-9FD3-4CA7CAE11C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СТРУКТУРА  </a:t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ФРОНТАЛЬНЫХ  ЗАНЯТИЙ   </a:t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 ОБУЧЕНИЮ   ГРАМОТЕ СТАРШИХ ДОШКОЛЬНИКОВ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8797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 rot="228844">
            <a:off x="1771833" y="3011220"/>
            <a:ext cx="437607" cy="259499"/>
          </a:xfrm>
          <a:prstGeom prst="triangle">
            <a:avLst>
              <a:gd name="adj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28398" dir="3806097" algn="ctr" rotWithShape="0">
              <a:srgbClr val="7F7F7F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1979712" y="2276872"/>
            <a:ext cx="1224136" cy="1152128"/>
          </a:xfrm>
          <a:prstGeom prst="ellipse">
            <a:avLst/>
          </a:prstGeom>
          <a:solidFill>
            <a:srgbClr val="BFBFB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187624" y="2060848"/>
            <a:ext cx="640871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87624" y="2060848"/>
            <a:ext cx="0" cy="17281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87624" y="3789040"/>
            <a:ext cx="640871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596336" y="2060848"/>
            <a:ext cx="0" cy="17281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75856" y="2060848"/>
            <a:ext cx="0" cy="17281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580112" y="2060848"/>
            <a:ext cx="0" cy="17281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Oval 4"/>
          <p:cNvSpPr>
            <a:spLocks noChangeArrowheads="1"/>
          </p:cNvSpPr>
          <p:nvPr/>
        </p:nvSpPr>
        <p:spPr bwMode="auto">
          <a:xfrm rot="584994">
            <a:off x="3279747" y="2604169"/>
            <a:ext cx="2257425" cy="1088908"/>
          </a:xfrm>
          <a:prstGeom prst="ellipse">
            <a:avLst/>
          </a:prstGeom>
          <a:solidFill>
            <a:srgbClr val="BFBFB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 rot="8093157">
            <a:off x="5543984" y="2674983"/>
            <a:ext cx="1552575" cy="542925"/>
          </a:xfrm>
          <a:prstGeom prst="rtTriangle">
            <a:avLst/>
          </a:prstGeom>
          <a:solidFill>
            <a:srgbClr val="BFBFB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 rot="-4630693">
            <a:off x="4253566" y="2673243"/>
            <a:ext cx="306387" cy="1216025"/>
          </a:xfrm>
          <a:prstGeom prst="moon">
            <a:avLst>
              <a:gd name="adj" fmla="val 50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2267744" y="2852936"/>
            <a:ext cx="157162" cy="142875"/>
          </a:xfrm>
          <a:prstGeom prst="ellipse">
            <a:avLst/>
          </a:prstGeom>
          <a:solidFill>
            <a:srgbClr val="000000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187624" y="1196752"/>
            <a:ext cx="648072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«ЗВУКОВАЯ  ПТИЧКА»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3635896" y="4653136"/>
            <a:ext cx="1368152" cy="1224136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763688" y="4653136"/>
            <a:ext cx="1368152" cy="122413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5436096" y="4581128"/>
            <a:ext cx="1368152" cy="122413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978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«СЛОГОВЫЕ ДОМИКИ»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467544" y="1412776"/>
            <a:ext cx="2160240" cy="1224136"/>
          </a:xfrm>
          <a:prstGeom prst="triangle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419872" y="1484784"/>
            <a:ext cx="2160240" cy="1152128"/>
          </a:xfrm>
          <a:prstGeom prst="triangl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156176" y="1484784"/>
            <a:ext cx="2304256" cy="1152128"/>
          </a:xfrm>
          <a:prstGeom prst="triangl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2708920"/>
            <a:ext cx="2016224" cy="165618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2708920"/>
            <a:ext cx="2016224" cy="165618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228184" y="2708920"/>
            <a:ext cx="2160240" cy="165618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59632" y="3284984"/>
            <a:ext cx="576064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851920" y="3284984"/>
            <a:ext cx="43204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644008" y="3284984"/>
            <a:ext cx="43204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516216" y="3284984"/>
            <a:ext cx="43204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164288" y="3284984"/>
            <a:ext cx="43204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812360" y="3284984"/>
            <a:ext cx="43204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945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Физминутка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тесно связана с темой занятия и является как бы переходным мостиком к следующей части занятия.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Основные задачи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физминутки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это: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Снять усталость и напряжение;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Внести эмоциональный заряд;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Совершенствовать общую моторику;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Выработать четкие координированные действия во взаимосвязи с речью.</a:t>
            </a:r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6.  ФИЗМИНУТКА</a:t>
            </a:r>
            <a:endParaRPr lang="ru-RU" sz="28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05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На данном этапе решаются следующие задачи: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Установление лексико-грамматических отношений между членами предложения;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Актуализация накопленного словаря;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Формирование связности и четкости высказываний;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Работа над предложением как средство развития мыслительных процессов, в частности умозаключений;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Анализ и синтез словесного состава предложения, как средство предупреждения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дисграфии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7.  РАБОТА НАД ПРЕДЛОЖЕНИЕМ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0609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СХЕМА ПРЕДЛОЖЕНИЯ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576" y="2060848"/>
            <a:ext cx="0" cy="93610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55576" y="2996952"/>
            <a:ext cx="201622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275856" y="2996952"/>
            <a:ext cx="201622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796136" y="2996952"/>
            <a:ext cx="201622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8100392" y="2852936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55576" y="3933056"/>
            <a:ext cx="756084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ПРЕДЛОЖЕНИЕ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ЭТО ЗАКОНЧЕННАЯ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МЫСЛЬ;</a:t>
            </a: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sz="7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СЛОВА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ПРЕДЛОЖЕНИИ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«ДРУЖАТ»;</a:t>
            </a: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sz="7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МЕЖДУ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СЛОВАМИ ЕСТЬ ПРОМЕЖУТКИ (РАССТОЯНИЕ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);</a:t>
            </a: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sz="7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ПРЕДЛОЖЕНИЕ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НАЧИНАЕТСЯ С ЗАГЛАВНОЙ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БУКВЫ;</a:t>
            </a: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sz="7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КОНЦЕ ПРЕДЛОЖЕНИЯ СТАВИТСЯ ТОЧКА.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7448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Основная часть этапа – совершенствование навыка правильного произношения звуков в связных текстах, т.е. доведение произношения звуков до автоматизма.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Решаются следующие задачи: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Развитие воображения и творческой фантазии;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Развитие словотворчества;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Развитие мелодико-произносительных и просодических компонентов.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8. ПРОИЗНОШЕНИЕ ЗВУКА </a:t>
            </a:r>
            <a:b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В СВЯЗНОЙ РЕЧИ</a:t>
            </a:r>
            <a:endParaRPr lang="ru-RU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1270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завершающий этап занятия, </a:t>
            </a:r>
          </a:p>
          <a:p>
            <a:pPr algn="just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предусматривающий решение следующих </a:t>
            </a:r>
          </a:p>
          <a:p>
            <a:pPr algn="just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задач: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Познакомить с буквой, которой обозначается изучаемый звук;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Научить детей прочитать эту букву, а также слоги и слова с ней.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9. ОБУЧЕНИЕ ЭЛЕМЕНТАМ ГРАМОТЫ</a:t>
            </a:r>
            <a:endParaRPr lang="ru-RU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6270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заключительной стадии занятия подводятся итоги, т.е. определяется его результативность.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Обязательное условие – передача положительных эмоций.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 индивидуальной оценке нужно отметить активность, удачу, пусть даже маленькую, или просто хорошее настроение того или  иного ребенка.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неменьшей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степени важно узнать и оценку детьми прошедшего занятия в ответах на вопросы: «Что вам понравилось?» Какие задания показались вам интересными? Какое задание было самым трудным?». Ответы помогут найти более близкий контакт с детьми и отобрать удачный принцип построения заданий для каждого этапа последующих занятий.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10.  ИТОГ ЗАНЯТИЯ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618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530619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1)   ОРГМОМЕНТ;</a:t>
            </a:r>
          </a:p>
          <a:p>
            <a:pPr>
              <a:buNone/>
            </a:pPr>
            <a:endParaRPr lang="ru-RU" sz="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endParaRPr lang="ru-RU" sz="1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2)   СООБЩЕНИЕ ТЕМЫ ЗАНЯТИЯ;</a:t>
            </a:r>
          </a:p>
          <a:p>
            <a:pPr>
              <a:buNone/>
            </a:pPr>
            <a:endParaRPr lang="ru-RU" sz="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3)   ХАРАКТЕРИСТИКА ЗВУКА;</a:t>
            </a:r>
          </a:p>
          <a:p>
            <a:pPr>
              <a:buNone/>
            </a:pPr>
            <a:endParaRPr lang="ru-RU" sz="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4)   ПРОИЗНОШЕНИЕ ИЗУЧАЕМОГО ЗВУКА изолированно          </a:t>
            </a:r>
          </a:p>
          <a:p>
            <a:pPr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и в слогах;</a:t>
            </a:r>
          </a:p>
          <a:p>
            <a:pPr>
              <a:buNone/>
            </a:pPr>
            <a:endParaRPr lang="ru-RU" sz="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5)   ПРОИЗНОШЕНИЕ ЗВУКА В СЛОВАХ;</a:t>
            </a:r>
          </a:p>
          <a:p>
            <a:pPr>
              <a:buNone/>
            </a:pPr>
            <a:endParaRPr lang="ru-RU" sz="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6)   ФИЗМИНУТКА;</a:t>
            </a:r>
          </a:p>
          <a:p>
            <a:pPr>
              <a:buNone/>
            </a:pPr>
            <a:endParaRPr lang="ru-RU" sz="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7)   РАБОТА НАД ПРЕДЛОЖЕНИЕМ;</a:t>
            </a:r>
          </a:p>
          <a:p>
            <a:endParaRPr lang="ru-RU" sz="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8)   ПРОИЗНОШЕНИЕ ЗВУКА В СВЯЗНОЙ РЕЧИ;</a:t>
            </a:r>
          </a:p>
          <a:p>
            <a:endParaRPr lang="ru-RU" sz="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9)   ОБУЧЕНИЕ ЭЛЕМЕНТАМ ГРАМОТЫ;</a:t>
            </a:r>
          </a:p>
          <a:p>
            <a:pPr>
              <a:buNone/>
            </a:pPr>
            <a:endParaRPr lang="ru-RU" sz="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10) ИТОГ ЗАНЯТИЯ.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499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Цель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введение в тему занятия, создание положительного настроя на учение, побуждение интереса к познанию новых звуков, а также коррекция психофизических функций.</a:t>
            </a:r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Основная задача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включить детей в работу с первых минут занятия.</a:t>
            </a:r>
          </a:p>
          <a:p>
            <a:endParaRPr lang="ru-RU" sz="12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Оргмоменты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проводятся в разных вариантах, но в любом случае полезно включать релаксационные,  мимические и имитирующие упражнения.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1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1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ПЕРВЫЙ ЭТАП ЗАНЯТИЯ –</a:t>
            </a: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ОРГАНИЗАЦИОННЫЙ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0613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предлагаемые в этой части, позволяют плавно и незаметно перейти к теме занятия. </a:t>
            </a: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Перед детьми обычно выставляют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игрушки, плоскостные фигурки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или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изображения персонажей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участников занятия. </a:t>
            </a: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Дети знакомятся с ними, выделяют изучаемые     звуки и названия персонажей.</a:t>
            </a:r>
          </a:p>
          <a:p>
            <a:pPr>
              <a:buNone/>
            </a:pP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Игровая форма сообщения темы занятия не только побуждает у детей интерес к занятию, но и достигается главное для этого этапа – направляется внимание детей к изучаемому звуку, к восприятию новых или повторению пройденных звуков.</a:t>
            </a:r>
          </a:p>
          <a:p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br>
              <a:rPr lang="ru-RU" sz="2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СООБЩЕНИЕ ТЕМЫ ЗАНЯТИЯ. </a:t>
            </a:r>
            <a:r>
              <a:rPr lang="ru-RU" sz="2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290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данном  этапе реализуются следующие задачи:</a:t>
            </a:r>
          </a:p>
          <a:p>
            <a:pPr>
              <a:buNone/>
            </a:pPr>
            <a:endParaRPr lang="ru-RU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уточняется артикуляция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положение губ, языка и зубов при произношении изучаемого звука;</a:t>
            </a:r>
          </a:p>
          <a:p>
            <a:pPr lvl="0">
              <a:buNone/>
            </a:pPr>
            <a:endParaRPr lang="ru-RU" sz="1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уточняются акустические признаки звуков: </a:t>
            </a:r>
          </a:p>
          <a:p>
            <a:pPr lvl="0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- поётся или не поётся звук (гласный или согласный),</a:t>
            </a:r>
          </a:p>
          <a:p>
            <a:pPr lvl="0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- «спит» или «работает» голосок (глухие или звонкие); </a:t>
            </a:r>
          </a:p>
          <a:p>
            <a:pPr lvl="0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- «твердый» или «мягкий»; </a:t>
            </a:r>
          </a:p>
          <a:p>
            <a:pPr lvl="0">
              <a:buNone/>
            </a:pPr>
            <a:endParaRPr lang="ru-RU" sz="1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образное сравнение звука </a:t>
            </a:r>
          </a:p>
          <a:p>
            <a:pPr lvl="0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(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рычание тигра,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шелестящая листва, т – стук молотка);</a:t>
            </a:r>
          </a:p>
          <a:p>
            <a:pPr lvl="0">
              <a:buNone/>
            </a:pPr>
            <a:endParaRPr lang="ru-RU" sz="1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обозначение звука цветовым символом </a:t>
            </a:r>
          </a:p>
          <a:p>
            <a:pPr lvl="0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(гласный – красный кружок, согласный твердый – синий кружок, согласный твердый звонкий – синий кружок с колокольчиком, согласный мягкий  глухой – зеленый кружок, согласный мягкий звонкий – зеленый кружок с колокольчиком).</a:t>
            </a:r>
          </a:p>
          <a:p>
            <a:pPr lvl="0">
              <a:buNone/>
            </a:pPr>
            <a:endParaRPr lang="ru-RU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определение места звука в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Звуко-буквенном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замке </a:t>
            </a:r>
          </a:p>
          <a:p>
            <a:pPr lvl="0">
              <a:buNone/>
            </a:pPr>
            <a:r>
              <a:rPr lang="ru-RU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</a:t>
            </a:r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сине-зеленом или красном замке звук будет жить).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7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7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7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7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ХАРАКТЕРИСТИКА ЗВУКОВ </a:t>
            </a:r>
            <a:r>
              <a:rPr lang="ru-RU" sz="27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7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7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(по артикуляционным  и акустическим признакам)</a:t>
            </a:r>
            <a:r>
              <a:rPr lang="ru-RU" sz="2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7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7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788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МАРКЕРЫ ЗВУКА И БУКВЫ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C:\Users\александр\Pictures\с телефона\Фото0103.jpg"/>
          <p:cNvPicPr>
            <a:picLocks noGrp="1"/>
          </p:cNvPicPr>
          <p:nvPr>
            <p:ph idx="1"/>
          </p:nvPr>
        </p:nvPicPr>
        <p:blipFill>
          <a:blip r:embed="rId2" cstate="print">
            <a:lum contrast="40000"/>
          </a:blip>
          <a:srcRect l="43923" t="19729" r="30056" b="26007"/>
          <a:stretch>
            <a:fillRect/>
          </a:stretch>
        </p:blipFill>
        <p:spPr bwMode="auto">
          <a:xfrm>
            <a:off x="4932040" y="1340768"/>
            <a:ext cx="3096344" cy="3816424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  <a:prstDash val="lgDash"/>
            <a:miter lim="800000"/>
            <a:headEnd/>
            <a:tailEnd/>
          </a:ln>
        </p:spPr>
      </p:pic>
      <p:pic>
        <p:nvPicPr>
          <p:cNvPr id="5" name="Рисунок 4" descr="C:\Users\александр\Pictures\с телефона\Фото0103.jpg"/>
          <p:cNvPicPr/>
          <p:nvPr/>
        </p:nvPicPr>
        <p:blipFill>
          <a:blip r:embed="rId2" cstate="print">
            <a:lum contrast="40000"/>
          </a:blip>
          <a:srcRect l="12459" t="19729" r="63271" b="24786"/>
          <a:stretch>
            <a:fillRect/>
          </a:stretch>
        </p:blipFill>
        <p:spPr bwMode="auto">
          <a:xfrm>
            <a:off x="1043608" y="1340768"/>
            <a:ext cx="3168352" cy="3816424"/>
          </a:xfrm>
          <a:prstGeom prst="rect">
            <a:avLst/>
          </a:prstGeom>
          <a:noFill/>
          <a:ln w="57150">
            <a:solidFill>
              <a:srgbClr val="002060"/>
            </a:solidFill>
            <a:prstDash val="lgDash"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932040" y="5517232"/>
            <a:ext cx="3096344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FF00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БУКВЫ  МЫ  ВИДИМ,      ПИШЕМ  И ЧИТАЕМ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5589240"/>
            <a:ext cx="324036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ЗВУКИ</a:t>
            </a: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b="1" dirty="0" smtClean="0">
                <a:solidFill>
                  <a:srgbClr val="002060"/>
                </a:solidFill>
              </a:rPr>
              <a:t>МЫ  ПРОИЗНОСИМ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       И СЛЫШИМ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9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1043608" y="836712"/>
            <a:ext cx="7185992" cy="5170388"/>
          </a:xfrm>
        </p:spPr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ГЛАСНЫЙ ЗВУК                              </a:t>
            </a: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СОГЛАСНЫЙ</a:t>
            </a:r>
          </a:p>
          <a:p>
            <a:pPr>
              <a:buNone/>
            </a:pP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               ТВЕРДЫЙ </a:t>
            </a:r>
          </a:p>
          <a:p>
            <a:pPr>
              <a:buNone/>
            </a:pP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ГЛУХОЙ  ЗВУК        </a:t>
            </a: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ЗВОНКИЙ  </a:t>
            </a: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ЗВУК</a:t>
            </a:r>
          </a:p>
          <a:p>
            <a:pPr>
              <a:buNone/>
            </a:pPr>
            <a:endParaRPr lang="ru-RU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endParaRPr lang="ru-RU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endParaRPr lang="ru-RU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endParaRPr lang="ru-RU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endParaRPr lang="ru-RU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endParaRPr lang="ru-RU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             СОГЛАСНЫЙ</a:t>
            </a:r>
          </a:p>
          <a:p>
            <a:pPr>
              <a:buNone/>
            </a:pP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               МЯГКИЙ</a:t>
            </a:r>
          </a:p>
          <a:p>
            <a:pPr>
              <a:buNone/>
            </a:pP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ГЛУХОЙ ЗВУК      ЗВОНКИЙ ЗВУК</a:t>
            </a:r>
          </a:p>
          <a:p>
            <a:pPr>
              <a:buNone/>
            </a:pPr>
            <a:endParaRPr lang="ru-RU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</a:t>
            </a: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C:\Users\александр\Documents\Алена детский сад\Дидактич.материал\2012-11-19\Изображение.JPG"/>
          <p:cNvPicPr/>
          <p:nvPr/>
        </p:nvPicPr>
        <p:blipFill>
          <a:blip r:embed="rId2" cstate="print"/>
          <a:srcRect t="12372" r="67577" b="66970"/>
          <a:stretch>
            <a:fillRect/>
          </a:stretch>
        </p:blipFill>
        <p:spPr bwMode="auto">
          <a:xfrm>
            <a:off x="1043608" y="1772816"/>
            <a:ext cx="1948433" cy="1614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александр\Documents\Алена детский сад\Дидактич.материал\2012-11-19\Изображение.JPG"/>
          <p:cNvPicPr/>
          <p:nvPr/>
        </p:nvPicPr>
        <p:blipFill>
          <a:blip r:embed="rId3" cstate="print"/>
          <a:srcRect l="36558" t="11010" b="66515"/>
          <a:stretch>
            <a:fillRect/>
          </a:stretch>
        </p:blipFill>
        <p:spPr bwMode="auto">
          <a:xfrm>
            <a:off x="4139952" y="1772816"/>
            <a:ext cx="381642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александр\Documents\Алена детский сад\Дидактич.материал\2012-11-19\Изображение.JPG"/>
          <p:cNvPicPr/>
          <p:nvPr/>
        </p:nvPicPr>
        <p:blipFill>
          <a:blip r:embed="rId4" cstate="print"/>
          <a:srcRect l="68146" t="38025" r="2672" b="41657"/>
          <a:stretch>
            <a:fillRect/>
          </a:stretch>
        </p:blipFill>
        <p:spPr bwMode="auto">
          <a:xfrm>
            <a:off x="4355976" y="4653136"/>
            <a:ext cx="1692188" cy="1468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александр\Documents\Алена детский сад\Дидактич.материал\2012-11-19\Изображение.JPG"/>
          <p:cNvPicPr/>
          <p:nvPr/>
        </p:nvPicPr>
        <p:blipFill>
          <a:blip r:embed="rId5" cstate="print"/>
          <a:srcRect l="38322" t="38025" r="32977" b="41203"/>
          <a:stretch>
            <a:fillRect/>
          </a:stretch>
        </p:blipFill>
        <p:spPr bwMode="auto">
          <a:xfrm>
            <a:off x="6372200" y="4653136"/>
            <a:ext cx="1584176" cy="1468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020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Основной задачей является развитие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слухо-речевой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памяти и фонематического восприятия, мимики и просодических компонентов речи (ритма, ударения и интонации).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3691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r>
              <a:rPr lang="ru-RU" sz="49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ПРОИЗНОШЕНИЕ ИЗУЧАЕМОГО ЗВУКА    </a:t>
            </a:r>
            <a:b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ИЗОЛИРОВАННО  И  В СЛОГАХ</a:t>
            </a:r>
            <a:r>
              <a:rPr lang="ru-RU" sz="2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34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этом этапе решаются следующие задачи: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Развитие фонематического восприятия и фонематических представлений;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Уточнение и расширение лексического запаса;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Овладение грамматическими категориями словоизменения и словообразования, постижение смысла и многозначности слов;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Развитие слухового внимания и зрительной памяти;</a:t>
            </a:r>
          </a:p>
          <a:p>
            <a:pPr lvl="0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Овладение простыми и сложными видами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звуко-слогового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анализа и синтеза.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3691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1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ПРОИЗНОШЕНИЕ ИЗУЧАЕМОГО ЗВУКА В    </a:t>
            </a:r>
            <a:br>
              <a:rPr lang="ru-RU" sz="31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1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СЛОВАХ</a:t>
            </a:r>
            <a:br>
              <a:rPr lang="ru-RU" sz="31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8185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744</Words>
  <Application>Microsoft Office PowerPoint</Application>
  <PresentationFormat>Экран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СТРУКТУРА   ФРОНТАЛЬНЫХ  ЗАНЯТИЙ    ПО ОБУЧЕНИЮ   ГРАМОТЕ СТАРШИХ ДОШКОЛЬНИКОВ</vt:lpstr>
      <vt:lpstr>Презентация PowerPoint</vt:lpstr>
      <vt:lpstr>1. ПЕРВЫЙ ЭТАП ЗАНЯТИЯ –    ОРГАНИЗАЦИОННЫЙ</vt:lpstr>
      <vt:lpstr>    2. СООБЩЕНИЕ ТЕМЫ ЗАНЯТИЯ.   </vt:lpstr>
      <vt:lpstr>  3. ХАРАКТЕРИСТИКА ЗВУКОВ  (по артикуляционным  и акустическим признакам)  </vt:lpstr>
      <vt:lpstr>МАРКЕРЫ ЗВУКА И БУКВЫ</vt:lpstr>
      <vt:lpstr>Презентация PowerPoint</vt:lpstr>
      <vt:lpstr>4. ПРОИЗНОШЕНИЕ ИЗУЧАЕМОГО ЗВУКА          ИЗОЛИРОВАННО  И  В СЛОГАХ </vt:lpstr>
      <vt:lpstr>5. ПРОИЗНОШЕНИЕ ИЗУЧАЕМОГО ЗВУКА В         СЛОВАХ </vt:lpstr>
      <vt:lpstr>Презентация PowerPoint</vt:lpstr>
      <vt:lpstr>«СЛОГОВЫЕ ДОМИКИ»</vt:lpstr>
      <vt:lpstr>6.  ФИЗМИНУТКА</vt:lpstr>
      <vt:lpstr>7.  РАБОТА НАД ПРЕДЛОЖЕНИЕМ</vt:lpstr>
      <vt:lpstr>СХЕМА ПРЕДЛОЖЕНИЯ</vt:lpstr>
      <vt:lpstr>8. ПРОИЗНОШЕНИЕ ЗВУКА      В СВЯЗНОЙ РЕЧИ</vt:lpstr>
      <vt:lpstr>9. ОБУЧЕНИЕ ЭЛЕМЕНТАМ ГРАМОТЫ</vt:lpstr>
      <vt:lpstr>    10.  ИТОГ ЗАНЯТИЯ   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  ФРОНТАЛЬНЫХ  ЗАНЯТИЙ    ПО ОБУЧЕНИЮ   ГРАМОТЕ СТАРШИХ ДОШКОЛЬНИКОВ</dc:title>
  <dc:creator>Александр</dc:creator>
  <cp:lastModifiedBy>Александр</cp:lastModifiedBy>
  <cp:revision>2</cp:revision>
  <dcterms:created xsi:type="dcterms:W3CDTF">2013-04-17T16:56:59Z</dcterms:created>
  <dcterms:modified xsi:type="dcterms:W3CDTF">2013-04-17T17:07:02Z</dcterms:modified>
</cp:coreProperties>
</file>