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89" r:id="rId4"/>
    <p:sldId id="290" r:id="rId5"/>
    <p:sldId id="277" r:id="rId6"/>
    <p:sldId id="279" r:id="rId7"/>
    <p:sldId id="260" r:id="rId8"/>
    <p:sldId id="262" r:id="rId9"/>
    <p:sldId id="261" r:id="rId10"/>
    <p:sldId id="271" r:id="rId11"/>
    <p:sldId id="273" r:id="rId12"/>
    <p:sldId id="257" r:id="rId13"/>
    <p:sldId id="280" r:id="rId14"/>
    <p:sldId id="281" r:id="rId15"/>
    <p:sldId id="269" r:id="rId16"/>
    <p:sldId id="259" r:id="rId17"/>
    <p:sldId id="276" r:id="rId18"/>
    <p:sldId id="268" r:id="rId19"/>
    <p:sldId id="264" r:id="rId20"/>
    <p:sldId id="263" r:id="rId21"/>
    <p:sldId id="266" r:id="rId22"/>
    <p:sldId id="267" r:id="rId23"/>
    <p:sldId id="256" r:id="rId24"/>
    <p:sldId id="274" r:id="rId25"/>
    <p:sldId id="258" r:id="rId26"/>
    <p:sldId id="275" r:id="rId27"/>
    <p:sldId id="265" r:id="rId28"/>
    <p:sldId id="270" r:id="rId29"/>
    <p:sldId id="283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FB17-06D1-44DD-97CE-720880E0E85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8696-80E5-4356-82A9-7853944C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53650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ИСПОЛЬЗОВАНИЕ ЗДОРОВЬЕСБЕРЕГАЮЩИХ ТЕХНОЛОГИЙ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В   КОРРЕКЦИОННО-РАЗВИВАЮЩЕЙ   РАБОТЕ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>УЧИТЕЛЯ-ЛОГОПЕДА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>С   ДЕТЬМИ   ДОШКОЛЬНОГО ВОЗРАСТА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Aparajita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учитель – логопед: Суханова И.В.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Aparajit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2.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Технологии </a:t>
            </a:r>
            <a:r>
              <a:rPr lang="ru-RU" sz="1800" b="1" i="1" dirty="0" smtClean="0">
                <a:solidFill>
                  <a:srgbClr val="FF0000"/>
                </a:solidFill>
              </a:rPr>
              <a:t>развития артикуляционной моторики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>
                <a:solidFill>
                  <a:srgbClr val="FF0000"/>
                </a:solidFill>
              </a:rPr>
              <a:t>Артикуляционная гимнастика</a:t>
            </a: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dirty="0" smtClean="0"/>
              <a:t>– 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002060"/>
                </a:solidFill>
              </a:rPr>
              <a:t>Регулярное выполнение помогает: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улучшить кровоснабжение артикуляционных органов и их иннервацию, (нервную проводимость);</a:t>
            </a:r>
            <a:br>
              <a:rPr lang="ru-RU" sz="1800" dirty="0" smtClean="0"/>
            </a:br>
            <a:r>
              <a:rPr lang="ru-RU" sz="1800" dirty="0" smtClean="0"/>
              <a:t>- улучшить подвижность артикуляционных органов;</a:t>
            </a:r>
            <a:br>
              <a:rPr lang="ru-RU" sz="1800" dirty="0" smtClean="0"/>
            </a:br>
            <a:r>
              <a:rPr lang="ru-RU" sz="1800" dirty="0" smtClean="0"/>
              <a:t>- укрепить мышечную систему языка, губ, щёк;</a:t>
            </a:r>
            <a:br>
              <a:rPr lang="ru-RU" sz="1800" dirty="0" smtClean="0"/>
            </a:br>
            <a:r>
              <a:rPr lang="ru-RU" sz="1800" dirty="0" smtClean="0"/>
              <a:t>- уменьшить спастичность (напряжённость) артикуляционных органов.</a:t>
            </a:r>
            <a:br>
              <a:rPr lang="ru-RU" sz="1800" dirty="0" smtClean="0"/>
            </a:br>
            <a:r>
              <a:rPr lang="ru-RU" sz="1800" dirty="0" smtClean="0"/>
              <a:t>       </a:t>
            </a:r>
            <a:r>
              <a:rPr lang="ru-RU" sz="1800" dirty="0" smtClean="0">
                <a:solidFill>
                  <a:srgbClr val="002060"/>
                </a:solidFill>
              </a:rPr>
              <a:t>  </a:t>
            </a:r>
            <a:r>
              <a:rPr lang="ru-RU" sz="1800" b="1" i="1" dirty="0" smtClean="0">
                <a:solidFill>
                  <a:srgbClr val="002060"/>
                </a:solidFill>
              </a:rPr>
              <a:t>Цель артикуляционной гимнастики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/>
              <a:t>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2060"/>
                </a:solidFill>
              </a:rPr>
              <a:t> Артикуляционная гимнастика</a:t>
            </a:r>
            <a:r>
              <a:rPr lang="ru-RU" sz="1800" dirty="0" smtClean="0"/>
              <a:t> это основа для формирования речевых звуков.</a:t>
            </a: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Всю систему артикуляционной гимнастики, можно разделить на два вида упражнений: статические и динамические с образными названиями. 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 1. </a:t>
            </a:r>
            <a:r>
              <a:rPr lang="ru-RU" sz="1800" b="1" dirty="0" smtClean="0">
                <a:solidFill>
                  <a:srgbClr val="002060"/>
                </a:solidFill>
              </a:rPr>
              <a:t>Статические упражнения </a:t>
            </a:r>
            <a:r>
              <a:rPr lang="ru-RU" sz="1800" dirty="0" smtClean="0"/>
              <a:t>(«Лопаточка», «Хоботок», «Чашечка», «Иголочка», «Трубочка») направлены на удержание артикуляционной позы в течение 6 –10 секунд.</a:t>
            </a:r>
            <a:br>
              <a:rPr lang="ru-RU" sz="1800" dirty="0" smtClean="0"/>
            </a:br>
            <a:r>
              <a:rPr lang="ru-RU" sz="1800" dirty="0" smtClean="0"/>
              <a:t>2. </a:t>
            </a:r>
            <a:r>
              <a:rPr lang="ru-RU" sz="1800" b="1" dirty="0" smtClean="0">
                <a:solidFill>
                  <a:srgbClr val="002060"/>
                </a:solidFill>
              </a:rPr>
              <a:t>Динамические упражнения </a:t>
            </a:r>
            <a:r>
              <a:rPr lang="ru-RU" sz="1800" dirty="0" smtClean="0"/>
              <a:t>(«Лошадка», «Грибок», «Качели», «Вкусное варенье», «Змейка», «Часики», «Маятник», «Горка», «Маляр») требуют ритмического повторения 6 –8 раз движений, координации, хорошей переключаемости. </a:t>
            </a:r>
            <a:br>
              <a:rPr lang="ru-RU" sz="1800" dirty="0" smtClean="0"/>
            </a:br>
            <a:r>
              <a:rPr lang="ru-RU" sz="1800" dirty="0" smtClean="0"/>
              <a:t>Упражнения должны быть целенаправленными: важны не их количество, а упражнения подбирают исходя из правильной артикуляции звука с учётом конкретного его нарушения у ребёнка. 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2060"/>
                </a:solidFill>
              </a:rPr>
              <a:t> В комплекс входят 4-5 упражнений: 2-3 статических и 2-3 динамических. Например, комплекс «Артикуляционные упражнения к постановке звука Ш»: статические: «Трубочка» и «Чашечка»; динамические: «Маляр», «Дятел» и «Лошадка».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1257221" cy="16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https://ds03.infourok.ru/uploads/ex/0af2/00019191-595dd027/hello_html_58dba2d5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2520280" cy="11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869160"/>
            <a:ext cx="1254770" cy="167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Артикуляционные упражнения </a:t>
            </a:r>
            <a:r>
              <a:rPr lang="ru-RU" sz="2000" b="1" dirty="0" smtClean="0">
                <a:solidFill>
                  <a:srgbClr val="FF0000"/>
                </a:solidFill>
              </a:rPr>
              <a:t>детям </a:t>
            </a:r>
            <a:r>
              <a:rPr lang="ru-RU" sz="2000" b="1" dirty="0" smtClean="0">
                <a:solidFill>
                  <a:srgbClr val="FF0000"/>
                </a:solidFill>
              </a:rPr>
              <a:t>в виде </a:t>
            </a:r>
            <a:r>
              <a:rPr lang="ru-RU" sz="2000" b="1" dirty="0" smtClean="0">
                <a:solidFill>
                  <a:srgbClr val="FF0000"/>
                </a:solidFill>
              </a:rPr>
              <a:t>стихов: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Упражнение </a:t>
            </a:r>
            <a:r>
              <a:rPr lang="ru-RU" sz="2000" b="1" dirty="0" smtClean="0"/>
              <a:t>«Хоботок</a:t>
            </a:r>
            <a:r>
              <a:rPr lang="ru-RU" sz="2000" dirty="0" smtClean="0"/>
              <a:t>». Подражаю я слону: губы хоботком тяну, а теперь их отпускаю, И на место возвращаю. Губы не напряжены и расслабленны. </a:t>
            </a:r>
            <a:br>
              <a:rPr lang="ru-RU" sz="2000" dirty="0" smtClean="0"/>
            </a:br>
            <a:r>
              <a:rPr lang="ru-RU" sz="2000" b="1" dirty="0" smtClean="0"/>
              <a:t>Упражнение «Лягушки».</a:t>
            </a:r>
            <a:r>
              <a:rPr lang="ru-RU" sz="2000" dirty="0" smtClean="0"/>
              <a:t> Тянем губы прямо к ушкам! Потяну - перестану, И нисколько не устану! Губы не напряжены и расслабленны... </a:t>
            </a:r>
            <a:br>
              <a:rPr lang="ru-RU" sz="2000" dirty="0" smtClean="0"/>
            </a:br>
            <a:r>
              <a:rPr lang="ru-RU" sz="2000" b="1" dirty="0" smtClean="0"/>
              <a:t>Упражнение «Сердитый язык»</a:t>
            </a:r>
            <a:r>
              <a:rPr lang="ru-RU" sz="2000" dirty="0" smtClean="0"/>
              <a:t>. С языком случилось что-то: он толкает зубы! Будто хочет их за что-то вытолкнуть за губы! Он на место возвращается и чудесно расслабляется. </a:t>
            </a:r>
            <a:br>
              <a:rPr lang="ru-RU" sz="2000" dirty="0" smtClean="0"/>
            </a:br>
            <a:r>
              <a:rPr lang="ru-RU" sz="2000" b="1" dirty="0" smtClean="0"/>
              <a:t>Упражнение «Горка».</a:t>
            </a:r>
            <a:r>
              <a:rPr lang="ru-RU" sz="2000" dirty="0" smtClean="0"/>
              <a:t> Спинка языка сейчас станет горочкой у нас! Я растаять ей велю - напряженья не люблю. Язык на место возвращается и чудесно расслабляет</a:t>
            </a:r>
            <a:r>
              <a:rPr lang="ru-RU" sz="1800" dirty="0" smtClean="0"/>
              <a:t>ся. </a:t>
            </a:r>
            <a:endParaRPr lang="ru-RU" sz="18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193227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16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140878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164163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933056"/>
            <a:ext cx="14289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3.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Мимическая</a:t>
            </a:r>
            <a:r>
              <a:rPr lang="ru-RU" sz="2200" dirty="0" smtClean="0">
                <a:solidFill>
                  <a:srgbClr val="FF0000"/>
                </a:solidFill>
              </a:rPr>
              <a:t> </a:t>
            </a:r>
            <a:r>
              <a:rPr lang="ru-RU" sz="2200" b="1" dirty="0" smtClean="0">
                <a:solidFill>
                  <a:srgbClr val="FF0000"/>
                </a:solidFill>
              </a:rPr>
              <a:t>гимнастика</a:t>
            </a:r>
            <a:r>
              <a:rPr lang="ru-RU" sz="2200" dirty="0" smtClean="0"/>
              <a:t> — это вид логопедической гимнастики, при котором развиваются лицевые мышцы и мимические движения. Такие упражнения держат мышцы лица в тонусе и учат управлять языком, губами и нёбом. </a:t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002060"/>
                </a:solidFill>
              </a:rPr>
              <a:t>Польза упражнений для мимики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развивается артикуляционный аппарат;</a:t>
            </a:r>
            <a:br>
              <a:rPr lang="ru-RU" sz="2200" dirty="0" smtClean="0"/>
            </a:br>
            <a:r>
              <a:rPr lang="ru-RU" sz="2200" dirty="0" smtClean="0"/>
              <a:t> снижается излишнее напряжение в лицевых мышцах;</a:t>
            </a:r>
            <a:br>
              <a:rPr lang="ru-RU" sz="2200" dirty="0" smtClean="0"/>
            </a:br>
            <a:r>
              <a:rPr lang="ru-RU" sz="2200" dirty="0" smtClean="0"/>
              <a:t> улучшается дикция;</a:t>
            </a:r>
            <a:br>
              <a:rPr lang="ru-RU" sz="2200" dirty="0" smtClean="0"/>
            </a:br>
            <a:r>
              <a:rPr lang="ru-RU" sz="2200" dirty="0" smtClean="0"/>
              <a:t> тренируется звукопроизношение;</a:t>
            </a:r>
            <a:br>
              <a:rPr lang="ru-RU" sz="2200" dirty="0" smtClean="0"/>
            </a:br>
            <a:r>
              <a:rPr lang="ru-RU" sz="2200" dirty="0" smtClean="0"/>
              <a:t> повышается выразительность речи и </a:t>
            </a:r>
            <a:r>
              <a:rPr lang="ru-RU" sz="2200" dirty="0" err="1" smtClean="0"/>
              <a:t>и</a:t>
            </a:r>
            <a:r>
              <a:rPr lang="ru-RU" sz="2200" dirty="0" smtClean="0"/>
              <a:t> мимики;</a:t>
            </a:r>
            <a:br>
              <a:rPr lang="ru-RU" sz="2200" dirty="0" smtClean="0"/>
            </a:br>
            <a:r>
              <a:rPr lang="ru-RU" sz="2200" dirty="0" smtClean="0"/>
              <a:t> появляется эмоциональный интеллект, способность распознавать чувства и эмоции.</a:t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 Цель использования: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Способствует коммуникации, эмоциональному развитию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Логопедическая деятельность:</a:t>
            </a:r>
            <a:r>
              <a:rPr lang="ru-RU" sz="2200" b="1" dirty="0" smtClean="0"/>
              <a:t> </a:t>
            </a:r>
            <a:r>
              <a:rPr lang="ru-RU" sz="2200" dirty="0" smtClean="0"/>
              <a:t>Выполняется на каждом индивидуальном занятии перед зеркалом, по подражанию или словесной инструкции</a:t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 Результаты использования: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Более четкая мимическая картина</a:t>
            </a:r>
            <a:br>
              <a:rPr lang="ru-RU" sz="2200" dirty="0" smtClean="0"/>
            </a:br>
            <a:r>
              <a:rPr lang="ru-RU" sz="2200" dirty="0" smtClean="0"/>
              <a:t> Точные движения артикуляционного аппарата во время речи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Статические:</a:t>
            </a:r>
            <a:r>
              <a:rPr lang="ru-RU" sz="1800" dirty="0" smtClean="0"/>
              <a:t>  В этих упражнениях мышцы лица удерживаются в определенном положении на 5-10 секунд. «Улыбка» «Удивление», «Огорчение» «Злость» ,«Обида»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Динамические:</a:t>
            </a:r>
            <a:r>
              <a:rPr lang="ru-RU" sz="1800" dirty="0" smtClean="0"/>
              <a:t>  В этих упражнениях позу из первой части удерживают 3-5 секунд, затем переходят к следующей. Задания выполняются неспешно и размеренно.   «Нахмурились — улыбнулись», «Улыбнулись — обиделись», «Толстячок — худышка».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3106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976"/>
            <a:ext cx="2297445" cy="27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166413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708920"/>
            <a:ext cx="1935322" cy="27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420888"/>
            <a:ext cx="1224136" cy="15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4.  Зрительная </a:t>
            </a:r>
            <a:r>
              <a:rPr lang="ru-RU" sz="2200" b="1" i="1" dirty="0" smtClean="0">
                <a:solidFill>
                  <a:srgbClr val="FF0000"/>
                </a:solidFill>
              </a:rPr>
              <a:t>гимнастика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Цель использования: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> Снятие напряжения с глаз, тренировка зрительно-моторной координации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Зрительная</a:t>
            </a:r>
            <a:r>
              <a:rPr lang="ru-RU" sz="1800" dirty="0" smtClean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гимнастика</a:t>
            </a:r>
            <a:r>
              <a:rPr lang="ru-RU" sz="1800" dirty="0" smtClean="0"/>
              <a:t> предполагает выполнение движения глазами в различных направлениях. Существует определенный базовый набор движений: </a:t>
            </a:r>
            <a:br>
              <a:rPr lang="ru-RU" sz="1800" dirty="0" smtClean="0"/>
            </a:br>
            <a:r>
              <a:rPr lang="ru-RU" sz="1800" dirty="0" smtClean="0"/>
              <a:t>- движения глаз вверх</a:t>
            </a:r>
            <a:br>
              <a:rPr lang="ru-RU" sz="1800" dirty="0" smtClean="0"/>
            </a:br>
            <a:r>
              <a:rPr lang="ru-RU" sz="1800" dirty="0" smtClean="0"/>
              <a:t> – вниз;</a:t>
            </a:r>
            <a:br>
              <a:rPr lang="ru-RU" sz="1800" dirty="0" smtClean="0"/>
            </a:br>
            <a:r>
              <a:rPr lang="ru-RU" sz="1800" dirty="0" smtClean="0"/>
              <a:t> -движения глаз влево</a:t>
            </a:r>
            <a:br>
              <a:rPr lang="ru-RU" sz="1800" dirty="0" smtClean="0"/>
            </a:br>
            <a:r>
              <a:rPr lang="ru-RU" sz="1800" dirty="0" smtClean="0"/>
              <a:t> – вправо;</a:t>
            </a:r>
            <a:br>
              <a:rPr lang="ru-RU" sz="1800" dirty="0" smtClean="0"/>
            </a:br>
            <a:r>
              <a:rPr lang="ru-RU" sz="1800" dirty="0" smtClean="0"/>
              <a:t> - круговые движения глазами;</a:t>
            </a:r>
            <a:br>
              <a:rPr lang="ru-RU" sz="1800" dirty="0" smtClean="0"/>
            </a:br>
            <a:r>
              <a:rPr lang="ru-RU" sz="1800" dirty="0" smtClean="0"/>
              <a:t> -зажмуривание глаз;</a:t>
            </a:r>
            <a:br>
              <a:rPr lang="ru-RU" sz="1800" dirty="0" smtClean="0"/>
            </a:br>
            <a:r>
              <a:rPr lang="ru-RU" sz="1800" dirty="0" smtClean="0"/>
              <a:t> -моргание и т.д.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 Гимнастика бывает: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1) игровая коррекционная физминутка;</a:t>
            </a:r>
            <a:br>
              <a:rPr lang="ru-RU" sz="1800" dirty="0" smtClean="0"/>
            </a:br>
            <a:r>
              <a:rPr lang="ru-RU" sz="1800" dirty="0" smtClean="0"/>
              <a:t>2) с предметами;</a:t>
            </a:r>
            <a:br>
              <a:rPr lang="ru-RU" sz="1800" dirty="0" smtClean="0"/>
            </a:br>
            <a:r>
              <a:rPr lang="ru-RU" sz="1800" dirty="0" smtClean="0"/>
              <a:t>3) по зрительным тренажёрам;</a:t>
            </a:r>
            <a:br>
              <a:rPr lang="ru-RU" sz="1800" dirty="0" smtClean="0"/>
            </a:br>
            <a:r>
              <a:rPr lang="ru-RU" sz="1800" dirty="0" smtClean="0"/>
              <a:t>4) комплексы по словесным инструкциям.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 Результаты использования: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dirty="0" smtClean="0"/>
              <a:t>Профилактика нарушения зрения, развитие подвижности глаз, снятие утомления с глаз, расслабление зрительной системы, тренировка аккомодационных мышц, укрепление </a:t>
            </a:r>
            <a:r>
              <a:rPr lang="ru-RU" sz="1800" dirty="0" err="1" smtClean="0"/>
              <a:t>глазодвигательных</a:t>
            </a:r>
            <a:r>
              <a:rPr lang="ru-RU" sz="1800" dirty="0" smtClean="0"/>
              <a:t> мышц, активизацию и восстановление зрения при косоглазии и </a:t>
            </a:r>
            <a:r>
              <a:rPr lang="ru-RU" sz="1800" dirty="0" err="1" smtClean="0"/>
              <a:t>амблиопии</a:t>
            </a:r>
            <a:r>
              <a:rPr lang="ru-RU" sz="1800" dirty="0" smtClean="0"/>
              <a:t>, а также создаётся положительный эмоциональный фон, что способствует повышению работоспособности детей и усилению их познавательной активности.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395536" y="4354071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Игровая </a:t>
            </a:r>
            <a:r>
              <a:rPr lang="ru-RU" sz="2000" b="1" dirty="0" smtClean="0">
                <a:solidFill>
                  <a:srgbClr val="FF0000"/>
                </a:solidFill>
              </a:rPr>
              <a:t>коррекционная </a:t>
            </a:r>
            <a:r>
              <a:rPr lang="ru-RU" sz="2000" b="1" dirty="0" smtClean="0">
                <a:solidFill>
                  <a:srgbClr val="FF0000"/>
                </a:solidFill>
              </a:rPr>
              <a:t>физминутка без предметов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002060"/>
                </a:solidFill>
              </a:rPr>
              <a:t>«Темно </a:t>
            </a:r>
            <a:r>
              <a:rPr lang="ru-RU" sz="2000" b="1" i="1" dirty="0" smtClean="0">
                <a:solidFill>
                  <a:srgbClr val="002060"/>
                </a:solidFill>
              </a:rPr>
              <a:t>– светло»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«Сделай, как было»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«Глазки уснули»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«Прятки»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«Моргалочка»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«Сожмем – разожмем глазки»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«Небо – земля»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«Часики»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«Мельница»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846768" cy="388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73921"/>
            <a:ext cx="1944216" cy="25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1635906" cy="24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149080"/>
            <a:ext cx="2534027" cy="239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133641"/>
            <a:ext cx="2203998" cy="24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«Предметы,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зрительные тренажёры»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77589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2656"/>
            <a:ext cx="2466274" cy="32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202851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861048"/>
            <a:ext cx="2191791" cy="23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149080"/>
            <a:ext cx="1885501" cy="22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5. Динамические </a:t>
            </a:r>
            <a:r>
              <a:rPr lang="ru-RU" sz="2200" b="1" i="1" dirty="0" smtClean="0">
                <a:solidFill>
                  <a:srgbClr val="FF0000"/>
                </a:solidFill>
              </a:rPr>
              <a:t>паузы в сочетании с речевым материалом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Цель использования: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общей моторики, </a:t>
            </a:r>
            <a:br>
              <a:rPr lang="ru-RU" sz="2000" dirty="0" smtClean="0"/>
            </a:br>
            <a:r>
              <a:rPr lang="ru-RU" sz="2000" dirty="0" smtClean="0"/>
              <a:t>координации движений и речи, снятие мышечного напряжения.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Логопедическая деятельность: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Физминутки по лексическим темам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Результаты использования: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Повышение работоспособности, </a:t>
            </a:r>
            <a:br>
              <a:rPr lang="ru-RU" sz="2000" dirty="0" smtClean="0"/>
            </a:br>
            <a:r>
              <a:rPr lang="ru-RU" sz="2000" dirty="0" smtClean="0"/>
              <a:t>профилактика нарушения осанки. Координация речи и движений, развитие экспрессивной речи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 «ВЕТЕР», «ОСЕНЬ», «МЫ РАСТЕМ», «ХЛОПКИ», «ЗАСОЛКА КАПУСТЫ», «ПОДНИМАЕМ ПЛЕЧИКИ»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68732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147967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3365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160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6. Пальчиковая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</a:rPr>
              <a:t>гимнастика</a:t>
            </a:r>
            <a:r>
              <a:rPr lang="ru-RU" sz="1600" dirty="0" smtClean="0">
                <a:solidFill>
                  <a:srgbClr val="FF0000"/>
                </a:solidFill>
              </a:rPr>
              <a:t> — </a:t>
            </a:r>
            <a:r>
              <a:rPr lang="ru-RU" sz="1600" b="1" dirty="0" smtClean="0">
                <a:solidFill>
                  <a:srgbClr val="FF0000"/>
                </a:solidFill>
              </a:rPr>
              <a:t>это инсценировка стихов или каких-либо историй при помощи пальцев. Пальчиковые игры — это упражнения пальчиковой гимнастики.</a:t>
            </a: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«Большие и маленькие», «Моя семья», «Месим тесто», «Ладушки», «Вот мои глазки, вот мой носик», «Коза рогатая»,  «Плавает рыбка»</a:t>
            </a:r>
            <a:r>
              <a:rPr lang="ru-RU" sz="1400" b="1" dirty="0" smtClean="0">
                <a:solidFill>
                  <a:srgbClr val="7030A0"/>
                </a:solidFill>
              </a:rPr>
              <a:t> , </a:t>
            </a:r>
            <a:r>
              <a:rPr lang="ru-RU" sz="1400" b="1" i="1" dirty="0" smtClean="0">
                <a:solidFill>
                  <a:srgbClr val="7030A0"/>
                </a:solidFill>
              </a:rPr>
              <a:t>«Сидит белка на тележке»,  «Курочка», «Сорока – ворона», «Гладим котика рукой», «Ладошка вверх, ладошка вниз»</a:t>
            </a:r>
            <a:endParaRPr lang="ru-RU" sz="14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628800"/>
            <a:ext cx="225191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293096"/>
            <a:ext cx="261962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4221088"/>
            <a:ext cx="2919808" cy="22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1628800"/>
            <a:ext cx="266490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1" y="1829492"/>
            <a:ext cx="2808312" cy="22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95936" y="4221088"/>
            <a:ext cx="1096308" cy="22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Здоровьесберегающие технологии </a:t>
            </a:r>
            <a:r>
              <a:rPr lang="ru-RU" sz="2200" b="1" kern="0" dirty="0" smtClean="0">
                <a:solidFill>
                  <a:srgbClr val="002060"/>
                </a:solidFill>
              </a:rPr>
              <a:t>– это система, создающая максимально возможные условия для сохранения, укрепления и развития духовного, эмоционального и физического здоровья всех субъектов образовательного процесса</a:t>
            </a:r>
            <a:br>
              <a:rPr lang="ru-RU" sz="2200" b="1" kern="0" dirty="0" smtClean="0">
                <a:solidFill>
                  <a:srgbClr val="002060"/>
                </a:solidFill>
              </a:rPr>
            </a:br>
            <a:r>
              <a:rPr lang="ru-RU" sz="2200" b="1" kern="0" dirty="0" smtClean="0">
                <a:solidFill>
                  <a:srgbClr val="0033CC"/>
                </a:solidFill>
              </a:rPr>
              <a:t/>
            </a:r>
            <a:br>
              <a:rPr lang="ru-RU" sz="2200" b="1" kern="0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Цель применения здоровьесберегающих технологий в логопедической </a:t>
            </a: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работе: </a:t>
            </a: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оптимизация процесса коррекции речи и обеспечение  оздоровления, поддержания и обогащения здоровья детей.</a:t>
            </a:r>
            <a:r>
              <a:rPr lang="ru-RU" sz="2200" b="1" dirty="0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Оздоровительные задачи: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1.Создание условий, обеспечивающих эмоциональное благополучие каждого ребёнка.</a:t>
            </a:r>
            <a:b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2.Повышение результативности коррекционного - речевого процесса</a:t>
            </a:r>
            <a:b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3. Сохранение и укрепление физического и психического здоровья детей</a:t>
            </a:r>
            <a:b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4.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Стимулирование работоспособности, снятия напряжения, восстановление сил.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kern="0" dirty="0" smtClean="0">
                <a:solidFill>
                  <a:srgbClr val="0033CC"/>
                </a:solidFill>
              </a:rPr>
              <a:t/>
            </a:r>
            <a:br>
              <a:rPr lang="ru-RU" sz="2200" b="1" kern="0" dirty="0" smtClean="0">
                <a:solidFill>
                  <a:srgbClr val="0033CC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Развитие мелкой моторики пальцев рук, координацию речи и движений, манипуляции с предметами, ручной умелости, снятие синкенезий и мышечных зажимов.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Совершенствование мелкой и речевой моторики, стимулирование речевого развития.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149080"/>
            <a:ext cx="446692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122442"/>
            <a:ext cx="1944216" cy="24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7" y="4117948"/>
            <a:ext cx="1224136" cy="24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844824"/>
            <a:ext cx="1550138" cy="22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916832"/>
            <a:ext cx="1499618" cy="20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132856"/>
            <a:ext cx="2028648" cy="18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988840"/>
            <a:ext cx="1385096" cy="20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7. «Биоэнергопластика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Основной принцип биоэнергопластики</a:t>
            </a:r>
            <a:r>
              <a:rPr lang="ru-RU" sz="2200" dirty="0" smtClean="0">
                <a:solidFill>
                  <a:srgbClr val="7030A0"/>
                </a:solidFill>
              </a:rPr>
              <a:t> – </a:t>
            </a:r>
            <a:r>
              <a:rPr lang="ru-RU" sz="2200" dirty="0" smtClean="0"/>
              <a:t>это сопряжённая работа кистей, пальцев рук и артикуляционного аппарата, где движения рук имитируют движения речевого аппарата.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Цель использования: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Активизация интеллектуальной деятельности, </a:t>
            </a:r>
            <a:br>
              <a:rPr lang="ru-RU" sz="2200" dirty="0" smtClean="0"/>
            </a:br>
            <a:r>
              <a:rPr lang="ru-RU" sz="2200" dirty="0" smtClean="0"/>
              <a:t>развитие координации, мелкой и артикуляционной моторики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Логопедическая деятельность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Является одним из этапов работы </a:t>
            </a:r>
            <a:br>
              <a:rPr lang="ru-RU" sz="22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Результаты использования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Развитие у детей кинестетических ощущений органов артикуляции, позволяющих почувствовать различные положения органов артикуляционного аппарата.</a:t>
            </a:r>
            <a:br>
              <a:rPr lang="ru-RU" sz="2200" dirty="0" smtClean="0"/>
            </a:br>
            <a:r>
              <a:rPr lang="ru-RU" sz="2200" dirty="0" smtClean="0"/>
              <a:t>Улучшается речь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Упражнение для языка «Бегемот» </a:t>
            </a:r>
            <a:r>
              <a:rPr lang="ru-RU" sz="2000" b="1" i="1" dirty="0" smtClean="0">
                <a:solidFill>
                  <a:srgbClr val="7030A0"/>
                </a:solidFill>
              </a:rPr>
              <a:t>- упражнение сопровождается сжиманием и разжиманием кистей рук;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Упражнение для языка «Лопата»</a:t>
            </a:r>
            <a:r>
              <a:rPr lang="ru-RU" sz="2000" b="1" i="1" dirty="0" smtClean="0">
                <a:solidFill>
                  <a:srgbClr val="7030A0"/>
                </a:solidFill>
              </a:rPr>
              <a:t> - кисти рук расслаблены и опущены;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Упражнение для языка «Желобок»</a:t>
            </a:r>
            <a:r>
              <a:rPr lang="ru-RU" sz="2000" b="1" i="1" dirty="0" smtClean="0">
                <a:solidFill>
                  <a:srgbClr val="7030A0"/>
                </a:solidFill>
              </a:rPr>
              <a:t> - кисти рук принимают форму «лодочки» (пальцы сомкнуты, немного согнуты, кончики пальцев примыкают друг к другу);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https://logopeddoma.ru/_pu/2/939355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2519164" cy="8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ogopeddoma.ru/_pu/2/2074681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04864"/>
            <a:ext cx="1828790" cy="10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logopeddoma.ru/_pu/2/7434330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1790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212976"/>
            <a:ext cx="2160240" cy="29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8355" y="3356992"/>
            <a:ext cx="2140109" cy="29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573016"/>
            <a:ext cx="164163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284984"/>
            <a:ext cx="1929833" cy="29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8. Релаксация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</a:rPr>
              <a:t>комплекс расслабляющих упражнений, снимающих напряжение мышц рук и ног, мышц шеи и речевого аппарата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002060"/>
                </a:solidFill>
              </a:rPr>
              <a:t> Упражнения: «Кулачки» «Олени», «Любопытная Варвара»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86151"/>
            <a:ext cx="1971110" cy="27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84917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1530874" cy="27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149080"/>
            <a:ext cx="168461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199267"/>
            <a:ext cx="1800200" cy="2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196752"/>
            <a:ext cx="18002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149080"/>
            <a:ext cx="16792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149080"/>
            <a:ext cx="17666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336704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rgbClr val="FF0000"/>
                </a:solidFill>
              </a:rPr>
              <a:t>9.Самомассаж </a:t>
            </a:r>
            <a:r>
              <a:rPr lang="ru-RU" sz="2200" b="1" i="1" dirty="0" smtClean="0">
                <a:solidFill>
                  <a:srgbClr val="FF0000"/>
                </a:solidFill>
              </a:rPr>
              <a:t>лицевой мускулатуры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 Цель: Стимулирование и активизация мышечного тонуса.</a:t>
            </a:r>
            <a:br>
              <a:rPr lang="ru-RU" sz="2000" dirty="0" smtClean="0"/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Самомассаж мышц лица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1. «Рисуем дорожки» - движения пальцев от середины лба к вискам.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2. </a:t>
            </a:r>
            <a:r>
              <a:rPr lang="ru-RU" sz="1800" i="1" dirty="0" smtClean="0">
                <a:solidFill>
                  <a:srgbClr val="002060"/>
                </a:solidFill>
              </a:rPr>
              <a:t>«Рисуем яблочки»</a:t>
            </a:r>
            <a:r>
              <a:rPr lang="ru-RU" sz="1800" dirty="0" smtClean="0">
                <a:solidFill>
                  <a:srgbClr val="002060"/>
                </a:solidFill>
              </a:rPr>
              <a:t> - круговые движения от середин лба к вискам.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3. </a:t>
            </a:r>
            <a:r>
              <a:rPr lang="ru-RU" sz="1800" i="1" dirty="0" smtClean="0">
                <a:solidFill>
                  <a:srgbClr val="002060"/>
                </a:solidFill>
              </a:rPr>
              <a:t>«Дождик»</a:t>
            </a:r>
            <a:r>
              <a:rPr lang="ru-RU" sz="1800" dirty="0" smtClean="0">
                <a:solidFill>
                  <a:srgbClr val="002060"/>
                </a:solidFill>
              </a:rPr>
              <a:t> - легкое постукивание или похлопывание кончиками пальцев по лбу.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4. </a:t>
            </a:r>
            <a:r>
              <a:rPr lang="ru-RU" sz="1800" i="1" dirty="0" smtClean="0">
                <a:solidFill>
                  <a:srgbClr val="002060"/>
                </a:solidFill>
              </a:rPr>
              <a:t>«Рисуем брови»</a:t>
            </a:r>
            <a:r>
              <a:rPr lang="ru-RU" sz="1800" dirty="0" smtClean="0">
                <a:solidFill>
                  <a:srgbClr val="002060"/>
                </a:solidFill>
              </a:rPr>
              <a:t> - провести по бровям от переносицы к вискам каждым пальцем поочередно, начиная с указательного.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5. </a:t>
            </a:r>
            <a:r>
              <a:rPr lang="ru-RU" sz="1800" i="1" dirty="0" smtClean="0">
                <a:solidFill>
                  <a:srgbClr val="002060"/>
                </a:solidFill>
              </a:rPr>
              <a:t>«Наденем очки»</a:t>
            </a:r>
            <a:r>
              <a:rPr lang="ru-RU" sz="1800" dirty="0" smtClean="0">
                <a:solidFill>
                  <a:srgbClr val="002060"/>
                </a:solidFill>
              </a:rPr>
              <a:t> - легким движение проводить легко от виска, по краю скуловой кости к переносице, а затем по брови к вискам.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6. </a:t>
            </a:r>
            <a:r>
              <a:rPr lang="ru-RU" sz="1800" i="1" dirty="0" smtClean="0">
                <a:solidFill>
                  <a:srgbClr val="002060"/>
                </a:solidFill>
              </a:rPr>
              <a:t>«Нарисуем усы»</a:t>
            </a:r>
            <a:r>
              <a:rPr lang="ru-RU" sz="1800" dirty="0" smtClean="0">
                <a:solidFill>
                  <a:srgbClr val="002060"/>
                </a:solidFill>
              </a:rPr>
              <a:t> - движение указательными средними пальцами от середины верхней губы к углам рта.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7. </a:t>
            </a:r>
            <a:r>
              <a:rPr lang="ru-RU" sz="1800" i="1" dirty="0" smtClean="0">
                <a:solidFill>
                  <a:srgbClr val="002060"/>
                </a:solidFill>
              </a:rPr>
              <a:t>«Клювик»</a:t>
            </a:r>
            <a:r>
              <a:rPr lang="ru-RU" sz="1800" dirty="0" smtClean="0">
                <a:solidFill>
                  <a:srgbClr val="002060"/>
                </a:solidFill>
              </a:rPr>
              <a:t> - движение указательным и средним пальцами от углов верхней губы к середине, а затем от углов нижней губы к середине.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8. </a:t>
            </a:r>
            <a:r>
              <a:rPr lang="ru-RU" sz="1800" i="1" dirty="0" smtClean="0">
                <a:solidFill>
                  <a:srgbClr val="002060"/>
                </a:solidFill>
              </a:rPr>
              <a:t>«Погладим подбородок»</a:t>
            </a:r>
            <a:r>
              <a:rPr lang="ru-RU" sz="1800" dirty="0" smtClean="0">
                <a:solidFill>
                  <a:srgbClr val="002060"/>
                </a:solidFill>
              </a:rPr>
              <a:t> - тыльной поверхностью пальцев поглаживать от середины подбородка к ушам.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9. </a:t>
            </a:r>
            <a:r>
              <a:rPr lang="ru-RU" sz="1800" i="1" dirty="0" smtClean="0">
                <a:solidFill>
                  <a:srgbClr val="002060"/>
                </a:solidFill>
              </a:rPr>
              <a:t>«Расческа»</a:t>
            </a:r>
            <a:r>
              <a:rPr lang="ru-RU" sz="1800" dirty="0" smtClean="0">
                <a:solidFill>
                  <a:srgbClr val="002060"/>
                </a:solidFill>
              </a:rPr>
              <a:t> - поглаживание губ зубами.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10. </a:t>
            </a:r>
            <a:r>
              <a:rPr lang="ru-RU" sz="1800" i="1" dirty="0" smtClean="0">
                <a:solidFill>
                  <a:srgbClr val="002060"/>
                </a:solidFill>
              </a:rPr>
              <a:t>«Молоточек»</a:t>
            </a:r>
            <a:r>
              <a:rPr lang="ru-RU" sz="1800" dirty="0" smtClean="0">
                <a:solidFill>
                  <a:srgbClr val="002060"/>
                </a:solidFill>
              </a:rPr>
              <a:t> - постукивание губ зубами.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11. </a:t>
            </a:r>
            <a:r>
              <a:rPr lang="ru-RU" sz="1800" dirty="0" err="1" smtClean="0">
                <a:solidFill>
                  <a:srgbClr val="002060"/>
                </a:solidFill>
              </a:rPr>
              <a:t>Пожевывание</a:t>
            </a:r>
            <a:r>
              <a:rPr lang="ru-RU" sz="1800" dirty="0" smtClean="0">
                <a:solidFill>
                  <a:srgbClr val="002060"/>
                </a:solidFill>
              </a:rPr>
              <a:t> попеременно то верхней, то нижней губы.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12. </a:t>
            </a:r>
            <a:r>
              <a:rPr lang="ru-RU" sz="1800" i="1" dirty="0" smtClean="0">
                <a:solidFill>
                  <a:srgbClr val="002060"/>
                </a:solidFill>
              </a:rPr>
              <a:t>«</a:t>
            </a:r>
            <a:r>
              <a:rPr lang="ru-RU" sz="1800" i="1" dirty="0" err="1" smtClean="0">
                <a:solidFill>
                  <a:srgbClr val="002060"/>
                </a:solidFill>
              </a:rPr>
              <a:t>Пальцевый</a:t>
            </a:r>
            <a:r>
              <a:rPr lang="ru-RU" sz="1800" i="1" dirty="0" smtClean="0">
                <a:solidFill>
                  <a:srgbClr val="002060"/>
                </a:solidFill>
              </a:rPr>
              <a:t> душ»</a:t>
            </a:r>
            <a:r>
              <a:rPr lang="ru-RU" sz="1800" dirty="0" smtClean="0">
                <a:solidFill>
                  <a:srgbClr val="002060"/>
                </a:solidFill>
              </a:rPr>
              <a:t> - набрать воздух под верхнюю губу и легонько постукивать по ней кончиками пальцев, проделать тоже самое движение, набрав воздух под нижнюю губу.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52869"/>
            <a:ext cx="1638182" cy="21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589637" cy="19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455774"/>
            <a:ext cx="1656184" cy="20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Самомассаж  пальцевой мускулатуры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192662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205352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169445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412776"/>
            <a:ext cx="14241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77072"/>
            <a:ext cx="164122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77072"/>
            <a:ext cx="183971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077072"/>
            <a:ext cx="188514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077072"/>
            <a:ext cx="17296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639472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10.Психогимнастика</a:t>
            </a:r>
            <a:r>
              <a:rPr lang="ru-RU" sz="1800" dirty="0" smtClean="0"/>
              <a:t> - это курс специальных занятий (этюдов, упражнений и игр), направленных на развитие и коррекцию различных сторон психики ребенка (как ее познавательной, так и эмоционально-личностной сферы). 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Игры  и этюды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«Четыре стихии»,</a:t>
            </a:r>
            <a:br>
              <a:rPr lang="ru-RU" sz="1800" dirty="0" smtClean="0"/>
            </a:br>
            <a:r>
              <a:rPr lang="ru-RU" sz="1800" dirty="0" smtClean="0"/>
              <a:t> «Запомни движения»,</a:t>
            </a:r>
            <a:br>
              <a:rPr lang="ru-RU" sz="1800" dirty="0" smtClean="0"/>
            </a:br>
            <a:r>
              <a:rPr lang="ru-RU" sz="1800" dirty="0" smtClean="0"/>
              <a:t> «Передача чувств»,</a:t>
            </a:r>
            <a:br>
              <a:rPr lang="ru-RU" sz="1800" dirty="0" smtClean="0"/>
            </a:br>
            <a:r>
              <a:rPr lang="ru-RU" sz="1800" b="1" dirty="0" smtClean="0"/>
              <a:t> «</a:t>
            </a:r>
            <a:r>
              <a:rPr lang="ru-RU" sz="1800" dirty="0" smtClean="0"/>
              <a:t>Позови ласково», </a:t>
            </a:r>
            <a:br>
              <a:rPr lang="ru-RU" sz="1800" dirty="0" smtClean="0"/>
            </a:br>
            <a:r>
              <a:rPr lang="ru-RU" sz="1800" dirty="0" smtClean="0"/>
              <a:t>«Моя любимая игрушка»,</a:t>
            </a:r>
            <a:br>
              <a:rPr lang="ru-RU" sz="1800" dirty="0" smtClean="0"/>
            </a:br>
            <a:r>
              <a:rPr lang="ru-RU" sz="1800" b="1" dirty="0" smtClean="0"/>
              <a:t> «</a:t>
            </a:r>
            <a:r>
              <a:rPr lang="ru-RU" sz="1800" dirty="0" smtClean="0"/>
              <a:t>Поделись своим теплом»,</a:t>
            </a:r>
            <a:br>
              <a:rPr lang="ru-RU" sz="1800" dirty="0" smtClean="0"/>
            </a:br>
            <a:r>
              <a:rPr lang="ru-RU" sz="1800" b="1" dirty="0" smtClean="0"/>
              <a:t> «</a:t>
            </a:r>
            <a:r>
              <a:rPr lang="ru-RU" sz="1800" dirty="0" smtClean="0"/>
              <a:t>Назови себя», </a:t>
            </a:r>
            <a:br>
              <a:rPr lang="ru-RU" sz="1800" dirty="0" smtClean="0"/>
            </a:br>
            <a:r>
              <a:rPr lang="ru-RU" sz="1800" dirty="0" smtClean="0"/>
              <a:t>«Пирамида любви»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Цель:</a:t>
            </a:r>
            <a:r>
              <a:rPr lang="ru-RU" sz="1800" dirty="0" smtClean="0"/>
              <a:t> Обучение детей </a:t>
            </a:r>
            <a:br>
              <a:rPr lang="ru-RU" sz="1800" dirty="0" smtClean="0"/>
            </a:br>
            <a:r>
              <a:rPr lang="ru-RU" sz="1800" dirty="0" smtClean="0"/>
              <a:t>выразительным </a:t>
            </a:r>
            <a:br>
              <a:rPr lang="ru-RU" sz="1800" dirty="0" smtClean="0"/>
            </a:br>
            <a:r>
              <a:rPr lang="ru-RU" sz="1800" dirty="0" smtClean="0"/>
              <a:t>движениям, </a:t>
            </a:r>
            <a:br>
              <a:rPr lang="ru-RU" sz="1800" dirty="0" smtClean="0"/>
            </a:br>
            <a:r>
              <a:rPr lang="ru-RU" sz="1800" dirty="0" smtClean="0"/>
              <a:t>тренировка</a:t>
            </a:r>
            <a:br>
              <a:rPr lang="ru-RU" sz="1800" dirty="0" smtClean="0"/>
            </a:br>
            <a:r>
              <a:rPr lang="ru-RU" sz="1800" dirty="0" smtClean="0"/>
              <a:t> психомоторных</a:t>
            </a:r>
            <a:br>
              <a:rPr lang="ru-RU" sz="1800" dirty="0" smtClean="0"/>
            </a:br>
            <a:r>
              <a:rPr lang="ru-RU" sz="1800" dirty="0" smtClean="0"/>
              <a:t> функций, </a:t>
            </a:r>
            <a:br>
              <a:rPr lang="ru-RU" sz="1800" dirty="0" smtClean="0"/>
            </a:br>
            <a:r>
              <a:rPr lang="ru-RU" sz="1800" dirty="0" smtClean="0"/>
              <a:t>снижение </a:t>
            </a:r>
            <a:br>
              <a:rPr lang="ru-RU" sz="1800" dirty="0" smtClean="0"/>
            </a:br>
            <a:r>
              <a:rPr lang="ru-RU" sz="1800" dirty="0" smtClean="0"/>
              <a:t>эмоционального</a:t>
            </a:r>
            <a:br>
              <a:rPr lang="ru-RU" sz="1800" dirty="0" smtClean="0"/>
            </a:br>
            <a:r>
              <a:rPr lang="ru-RU" sz="1800" dirty="0" smtClean="0"/>
              <a:t> напряжения.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520280" cy="25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897129" cy="23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1064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340768"/>
            <a:ext cx="2592288" cy="27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Игра «Запомни картинку»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Цель игры: развитие произвольной памяти.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Для игры заранее заготавливается 10-15 любых картинок. На каждой картинке должен быть изображен один предмет. Игру можно провести как соревнование между несколькими детьми. Играющие рассматривают картинки 2-3 минуты, потом картинки убираются, и все называют те картинки, которые они запомнили. Выигрывает тот, кто последним вспомнит картинку, еще не названную другим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304256" cy="22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208607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80928"/>
            <a:ext cx="220981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221088"/>
            <a:ext cx="1800200" cy="21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Здоровьесберегающие технологии 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  логопедической оздоровительной работе способствуют: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smtClean="0"/>
              <a:t>Способствуют </a:t>
            </a:r>
            <a:r>
              <a:rPr lang="ru-RU" sz="2400" dirty="0" smtClean="0"/>
              <a:t>повышению речевой активности;</a:t>
            </a:r>
          </a:p>
          <a:p>
            <a:r>
              <a:rPr lang="ru-RU" sz="2400" dirty="0" smtClean="0"/>
              <a:t>• </a:t>
            </a:r>
            <a:r>
              <a:rPr lang="ru-RU" sz="2400" dirty="0" smtClean="0"/>
              <a:t>Развивают </a:t>
            </a:r>
            <a:r>
              <a:rPr lang="ru-RU" sz="2400" dirty="0" smtClean="0"/>
              <a:t>речевые умения и навыки;</a:t>
            </a:r>
          </a:p>
          <a:p>
            <a:r>
              <a:rPr lang="ru-RU" sz="2400" dirty="0" smtClean="0"/>
              <a:t>• </a:t>
            </a:r>
            <a:r>
              <a:rPr lang="ru-RU" sz="2400" dirty="0" smtClean="0"/>
              <a:t>Снимают </a:t>
            </a:r>
            <a:r>
              <a:rPr lang="ru-RU" sz="2400" dirty="0" smtClean="0"/>
              <a:t>напряжение, </a:t>
            </a:r>
            <a:r>
              <a:rPr lang="ru-RU" sz="2400" dirty="0" smtClean="0"/>
              <a:t>восстанавливают </a:t>
            </a:r>
            <a:r>
              <a:rPr lang="ru-RU" sz="2400" dirty="0" smtClean="0"/>
              <a:t>работоспособность;</a:t>
            </a:r>
          </a:p>
          <a:p>
            <a:r>
              <a:rPr lang="ru-RU" sz="2400" dirty="0" smtClean="0"/>
              <a:t>• </a:t>
            </a:r>
            <a:r>
              <a:rPr lang="ru-RU" sz="2400" dirty="0" smtClean="0"/>
              <a:t>Активизируют </a:t>
            </a:r>
            <a:r>
              <a:rPr lang="ru-RU" sz="2400" dirty="0" smtClean="0"/>
              <a:t>познавательный интерес;</a:t>
            </a:r>
          </a:p>
          <a:p>
            <a:r>
              <a:rPr lang="ru-RU" sz="2400" dirty="0" smtClean="0"/>
              <a:t>• </a:t>
            </a:r>
            <a:r>
              <a:rPr lang="ru-RU" sz="2400" dirty="0" smtClean="0"/>
              <a:t>Улучшают </a:t>
            </a:r>
            <a:r>
              <a:rPr lang="ru-RU" sz="2400" dirty="0" smtClean="0"/>
              <a:t>концентрацию внимания, </a:t>
            </a:r>
            <a:r>
              <a:rPr lang="ru-RU" sz="2400" dirty="0" smtClean="0"/>
              <a:t>снижают </a:t>
            </a:r>
            <a:r>
              <a:rPr lang="ru-RU" sz="2400" dirty="0" smtClean="0"/>
              <a:t>трудности переключения с одного вида деятельности на другой.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01008"/>
            <a:ext cx="7776864" cy="7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endParaRPr lang="ru-RU" b="1" kern="0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</a:pPr>
            <a:endParaRPr lang="ru-RU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Применение </a:t>
            </a:r>
            <a:r>
              <a:rPr lang="ru-RU" sz="2400" b="1" dirty="0" smtClean="0">
                <a:solidFill>
                  <a:srgbClr val="FF0000"/>
                </a:solidFill>
              </a:rPr>
              <a:t>перечисленных ЗСТ, а также создание наиболее разнообразной, интересной для ребенка речевой среды, неизменно приводит к повышению эффективности коррекционной работы, сохранению и развитию физического и психического здоровья ребенка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s://i.pinimg.com/originals/e6/62/6a/e6626aa2ca1196938b099a273a4443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520280" cy="315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kern="0" dirty="0" smtClean="0">
                <a:solidFill>
                  <a:srgbClr val="FF0000"/>
                </a:solidFill>
              </a:rPr>
              <a:t>Особенности физического развития детей с речевыми недостатками</a:t>
            </a:r>
            <a:br>
              <a:rPr lang="ru-RU" b="1" kern="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Нарушение дыхания и голосообразования;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Нарушения общей и мелкой моторики;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Расторможенность и заторможенность мышечного  напряжения;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Повышенная утомляемость;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Заметное отставание в показателях основных физических качеств: силы, скорости, ловкости;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Нарушение </a:t>
            </a:r>
            <a:r>
              <a:rPr lang="ru-RU" b="1" kern="0" dirty="0" err="1" smtClean="0">
                <a:solidFill>
                  <a:srgbClr val="002060"/>
                </a:solidFill>
              </a:rPr>
              <a:t>темпоритмической</a:t>
            </a:r>
            <a:r>
              <a:rPr lang="ru-RU" b="1" kern="0" dirty="0" smtClean="0">
                <a:solidFill>
                  <a:srgbClr val="002060"/>
                </a:solidFill>
              </a:rPr>
              <a:t> организации движений.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pPr lvl="0"/>
            <a:r>
              <a:rPr lang="ru-RU" sz="4000" b="1" kern="0" dirty="0" smtClean="0">
                <a:solidFill>
                  <a:srgbClr val="FF0000"/>
                </a:solidFill>
              </a:rPr>
              <a:t/>
            </a:r>
            <a:br>
              <a:rPr lang="ru-RU" sz="4000" b="1" kern="0" dirty="0" smtClean="0">
                <a:solidFill>
                  <a:srgbClr val="FF0000"/>
                </a:solidFill>
              </a:rPr>
            </a:br>
            <a:r>
              <a:rPr lang="ru-RU" sz="4000" b="1" kern="0" dirty="0" smtClean="0">
                <a:solidFill>
                  <a:srgbClr val="FF0000"/>
                </a:solidFill>
              </a:rPr>
              <a:t>Благодарю за внимание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kern="0" dirty="0" smtClean="0">
                <a:solidFill>
                  <a:srgbClr val="FF0000"/>
                </a:solidFill>
              </a:rPr>
              <a:t>Особенности психического развития детей с речевыми недостатками</a:t>
            </a:r>
            <a:r>
              <a:rPr lang="ru-RU" b="1" kern="0" dirty="0" smtClean="0">
                <a:solidFill>
                  <a:srgbClr val="FF0000"/>
                </a:solidFill>
              </a:rPr>
              <a:t/>
            </a:r>
            <a:br>
              <a:rPr lang="ru-RU" b="1" kern="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Нарушения оптико-пространственного праксиса;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Неустойчивость внимания;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Расстройство памяти (особенно слуховой);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Несформированность мышления;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   Задержка развития воображения.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Логопедическая работа </a:t>
            </a:r>
            <a:r>
              <a:rPr lang="ru-RU" sz="2200" dirty="0" smtClean="0">
                <a:solidFill>
                  <a:srgbClr val="002060"/>
                </a:solidFill>
              </a:rPr>
              <a:t>предполагает коррекцию не только речевых расстройств, но и личности детей в целом. Соответственно возникает необходимость проведения комплексной оздоровительно-коррекционной работы с данными детьми, которая включает в себя мышечную релаксацию, дыхательную гимнастику, артикуляционную гимнастику, пальчиковую гимнастику, упражнения на развитие высших психических функций (внимания, памяти, мышления), физкультминутки, упражнения для профилактики зрения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20533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230692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2270" y="4005064"/>
            <a:ext cx="1835994" cy="24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853996" cy="24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1.</a:t>
            </a:r>
            <a:r>
              <a:rPr lang="ru-RU" sz="1800" b="1" i="1" dirty="0" smtClean="0">
                <a:solidFill>
                  <a:srgbClr val="FF0000"/>
                </a:solidFill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Технологии формирования речевого дыхания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Технология</a:t>
            </a:r>
            <a:r>
              <a:rPr lang="ru-RU" sz="2000" dirty="0" smtClean="0"/>
              <a:t> формирования правильного речевого дыхания направлена на физическое развитие и укрепление здоровья детей с</a:t>
            </a:r>
            <a:r>
              <a:rPr lang="ru-RU" sz="2000" b="1" dirty="0" smtClean="0"/>
              <a:t> </a:t>
            </a:r>
            <a:r>
              <a:rPr lang="ru-RU" sz="2000" dirty="0" smtClean="0"/>
              <a:t>речевой патологией</a:t>
            </a:r>
            <a:r>
              <a:rPr lang="ru-RU" sz="2000" b="1" dirty="0" smtClean="0"/>
              <a:t>,</a:t>
            </a:r>
            <a:r>
              <a:rPr lang="ru-RU" sz="2000" dirty="0" smtClean="0"/>
              <a:t> на развитие физических качеств и двигательной активности, на целенаправленное воздействие на дыхательную и голосообразовательную функциональные системы организма.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 Дыхательной гимнастикой </a:t>
            </a:r>
            <a:r>
              <a:rPr lang="ru-RU" sz="2000" dirty="0" smtClean="0"/>
              <a:t> называют систему упражнений, которая включает перемежающиеся с задержками дыхания вдохи и выдохи определенной скорости, интенсивности, длительности.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 Цель </a:t>
            </a:r>
            <a:r>
              <a:rPr lang="ru-RU" sz="2000" dirty="0" smtClean="0"/>
              <a:t>– укрепить дыхательные органы, насытить клетки организма кислородом, не допустить заболеваний, возникающих из-за гипоксии.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Статические дыхательные</a:t>
            </a: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упражнения</a:t>
            </a:r>
            <a:r>
              <a:rPr lang="ru-RU" sz="1800" dirty="0" smtClean="0"/>
              <a:t> производятся либо при полной неподвижности тела, либо сопровождаются лёгкими движениями.</a:t>
            </a:r>
            <a:br>
              <a:rPr lang="ru-RU" sz="1800" dirty="0" smtClean="0"/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«Горячий чай», «Подуй  на султанчики», «Аквариум», «Ветерок», «Комар», «Жуки», «Обезьянка»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, «Загоним мяч в ворота»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537872"/>
            <a:ext cx="2160240" cy="255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1676805"/>
            <a:ext cx="2016224" cy="26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E:\Desktop\Фотография ДС\С редми 17.08.2021\IMG_20210809_1147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1580794"/>
            <a:ext cx="1872208" cy="249627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4725144"/>
            <a:ext cx="2304256" cy="159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4653136"/>
            <a:ext cx="183669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293096"/>
            <a:ext cx="1800200" cy="239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221088"/>
            <a:ext cx="203826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Динамические дыхательные  упражнения </a:t>
            </a:r>
            <a:r>
              <a:rPr lang="ru-RU" sz="1800" dirty="0" smtClean="0"/>
              <a:t>связаны с ходьбой, движениями рук, ног и туловища и включают элементы лечебной физкультуры.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7030A0"/>
                </a:solidFill>
              </a:rPr>
              <a:t>«Подуй  на кузнечика», «Бабочка лети!»,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 «Игры с мыльными пузырями»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34028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501096"/>
            <a:ext cx="4102872" cy="26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717032"/>
            <a:ext cx="3997045" cy="280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Desktop\Фотография ДС\С редми 17.08.2021\IMG_20210820_0712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4221088"/>
            <a:ext cx="1835934" cy="244791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4437112"/>
            <a:ext cx="2412743" cy="18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4a/00142301-e35d59a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Результат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Активизирует кислородный обмен во всех тканях организма, стимулирует работу мозга, регулирует нервно-психические процессы, плавность речевого высказывания, у детей с дизартрией  нормализуется голос,  интонационная выразительность речи в целом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204864"/>
            <a:ext cx="2808312" cy="19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1580" y="4221088"/>
            <a:ext cx="1764196" cy="23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4365104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50242" y="4221088"/>
            <a:ext cx="1835934" cy="24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2204864"/>
            <a:ext cx="2627784" cy="1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944" y="2348880"/>
            <a:ext cx="1439890" cy="191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342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ИСПОЛЬЗОВАНИЕ ЗДОРОВЬЕСБЕРЕГАЮЩИХ ТЕХНОЛОГИЙ   В   КОРРЕКЦИОННО-РАЗВИВАЮЩЕЙ   РАБОТЕ УЧИТЕЛЯ-ЛОГОПЕДА С   ДЕТЬМИ   ДОШКОЛЬНОГО ВОЗРАСТА  учитель – логопед: Суханова И.В.</vt:lpstr>
      <vt:lpstr>   Здоровьесберегающие технологии – это система, создающая максимально возможные условия для сохранения, укрепления и развития духовного, эмоционального и физического здоровья всех субъектов образовательного процесса  Цель применения здоровьесберегающих технологий в логопедической работе:   оптимизация процесса коррекции речи и обеспечение  оздоровления, поддержания и обогащения здоровья детей.  Оздоровительные задачи: 1.Создание условий, обеспечивающих эмоциональное благополучие каждого ребёнка. 2.Повышение результативности коррекционного - речевого процесса 3. Сохранение и укрепление физического и психического здоровья детей 4. Стимулирование работоспособности, снятия напряжения, восстановление сил.      . </vt:lpstr>
      <vt:lpstr>Особенности физического развития детей с речевыми недостатками </vt:lpstr>
      <vt:lpstr>Особенности психического развития детей с речевыми недостатками </vt:lpstr>
      <vt:lpstr>Логопедическая работа предполагает коррекцию не только речевых расстройств, но и личности детей в целом. Соответственно возникает необходимость проведения комплексной оздоровительно-коррекционной работы с данными детьми, которая включает в себя мышечную релаксацию, дыхательную гимнастику, артикуляционную гимнастику, пальчиковую гимнастику, упражнения на развитие высших психических функций (внимания, памяти, мышления), физкультминутки, упражнения для профилактики зрения </vt:lpstr>
      <vt:lpstr>1.  Технологии формирования речевого дыхания Технология формирования правильного речевого дыхания направлена на физическое развитие и укрепление здоровья детей с речевой патологией, на развитие физических качеств и двигательной активности, на целенаправленное воздействие на дыхательную и голосообразовательную функциональные системы организма.    Дыхательной гимнастикой  называют систему упражнений, которая включает перемежающиеся с задержками дыхания вдохи и выдохи определенной скорости, интенсивности, длительности.  Цель – укрепить дыхательные органы, насытить клетки организма кислородом, не допустить заболеваний, возникающих из-за гипоксии.     </vt:lpstr>
      <vt:lpstr>Статические дыхательные упражнения производятся либо при полной неподвижности тела, либо сопровождаются лёгкими движениями.  «Горячий чай», «Подуй  на султанчики», «Аквариум», «Ветерок», «Комар», «Жуки», «Обезьянка», «Загоним мяч в ворота»  </vt:lpstr>
      <vt:lpstr>Динамические дыхательные  упражнения связаны с ходьбой, движениями рук, ног и туловища и включают элементы лечебной физкультуры. «Подуй  на кузнечика», «Бабочка лети!»,  «Игры с мыльными пузырями»</vt:lpstr>
      <vt:lpstr>Результат Активизирует кислородный обмен во всех тканях организма, стимулирует работу мозга, регулирует нервно-психические процессы, плавность речевого высказывания, у детей с дизартрией  нормализуется голос,  интонационная выразительность речи в целом. </vt:lpstr>
      <vt:lpstr>2. Технологии развития артикуляционной моторики  Артикуляционная гимнастика – 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 Регулярное выполнение помогает: - улучшить кровоснабжение артикуляционных органов и их иннервацию, (нервную проводимость); - улучшить подвижность артикуляционных органов; - укрепить мышечную систему языка, губ, щёк; - уменьшить спастичность (напряжённость) артикуляционных органов.          Цель 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  Артикуляционная гимнастика это основа для формирования речевых звуков.</vt:lpstr>
      <vt:lpstr>Всю систему артикуляционной гимнастики, можно разделить на два вида упражнений: статические и динамические с образными названиями.     1. Статические упражнения («Лопаточка», «Хоботок», «Чашечка», «Иголочка», «Трубочка») направлены на удержание артикуляционной позы в течение 6 –10 секунд. 2. Динамические упражнения («Лошадка», «Грибок», «Качели», «Вкусное варенье», «Змейка», «Часики», «Маятник», «Горка», «Маляр») требуют ритмического повторения 6 –8 раз движений, координации, хорошей переключаемости.  Упражнения должны быть целенаправленными: важны не их количество, а упражнения подбирают исходя из правильной артикуляции звука с учётом конкретного его нарушения у ребёнка.   В комплекс входят 4-5 упражнений: 2-3 статических и 2-3 динамических. Например, комплекс «Артикуляционные упражнения к постановке звука Ш»: статические: «Трубочка» и «Чашечка»; динамические: «Маляр», «Дятел» и «Лошадка».  </vt:lpstr>
      <vt:lpstr>Артикуляционные упражнения детям в виде стихов:  Упражнение «Хоботок». Подражаю я слону: губы хоботком тяну, а теперь их отпускаю, И на место возвращаю. Губы не напряжены и расслабленны.  Упражнение «Лягушки». Тянем губы прямо к ушкам! Потяну - перестану, И нисколько не устану! Губы не напряжены и расслабленны...  Упражнение «Сердитый язык». С языком случилось что-то: он толкает зубы! Будто хочет их за что-то вытолкнуть за губы! Он на место возвращается и чудесно расслабляется.  Упражнение «Горка». Спинка языка сейчас станет горочкой у нас! Я растаять ей велю - напряженья не люблю. Язык на место возвращается и чудесно расслабляется. </vt:lpstr>
      <vt:lpstr>  3. Мимическая гимнастика — это вид логопедической гимнастики, при котором развиваются лицевые мышцы и мимические движения. Такие упражнения держат мышцы лица в тонусе и учат управлять языком, губами и нёбом.  Польза упражнений для мимики  развивается артикуляционный аппарат;  снижается излишнее напряжение в лицевых мышцах;  улучшается дикция;  тренируется звукопроизношение;  повышается выразительность речи и и мимики;  появляется эмоциональный интеллект, способность распознавать чувства и эмоции.  Цель использования:  Способствует коммуникации, эмоциональному развитию  Логопедическая деятельность: Выполняется на каждом индивидуальном занятии перед зеркалом, по подражанию или словесной инструкции  Результаты использования: Более четкая мимическая картина  Точные движения артикуляционного аппарата во время речи  </vt:lpstr>
      <vt:lpstr>Статические:  В этих упражнениях мышцы лица удерживаются в определенном положении на 5-10 секунд. «Улыбка» «Удивление», «Огорчение» «Злость» ,«Обида» Динамические:  В этих упражнениях позу из первой части удерживают 3-5 секунд, затем переходят к следующей. Задания выполняются неспешно и размеренно.   «Нахмурились — улыбнулись», «Улыбнулись — обиделись», «Толстячок — худышка». </vt:lpstr>
      <vt:lpstr>       4.  Зрительная гимнастика  Цель использования:   Снятие напряжения с глаз, тренировка зрительно-моторной координации  Зрительная гимнастика предполагает выполнение движения глазами в различных направлениях. Существует определенный базовый набор движений:  - движения глаз вверх  – вниз;  -движения глаз влево  – вправо;  - круговые движения глазами;  -зажмуривание глаз;  -моргание и т.д.  Гимнастика бывает: 1) игровая коррекционная физминутка; 2) с предметами; 3) по зрительным тренажёрам; 4) комплексы по словесным инструкциям.  Результаты использования:  Профилактика нарушения зрения, развитие подвижности глаз, снятие утомления с глаз, расслабление зрительной системы, тренировка аккомодационных мышц, укрепление глазодвигательных мышц, активизацию и восстановление зрения при косоглазии и амблиопии, а также создаётся положительный эмоциональный фон, что способствует повышению работоспособности детей и усилению их познавательной активности.    </vt:lpstr>
      <vt:lpstr>Игровая коррекционная физминутка без предметов «Темно – светло», «Сделай, как было», «Глазки уснули» «Прятки», «Моргалочка», «Сожмем – разожмем глазки»  «Небо – земля», «Часики», «Мельница»</vt:lpstr>
      <vt:lpstr>«Предметы,  зрительные тренажёры»</vt:lpstr>
      <vt:lpstr>       5. Динамические паузы в сочетании с речевым материалом Цель использования:  Развитие общей моторики,  координации движений и речи, снятие мышечного напряжения. Логопедическая деятельность: Физминутки по лексическим темам Результаты использования: Повышение работоспособности,  профилактика нарушения осанки. Координация речи и движений, развитие экспрессивной речи   «ВЕТЕР», «ОСЕНЬ», «МЫ РАСТЕМ», «ХЛОПКИ», «ЗАСОЛКА КАПУСТЫ», «ПОДНИМАЕМ ПЛЕЧИКИ»      </vt:lpstr>
      <vt:lpstr>6. Пальчиковая гимнастика — это инсценировка стихов или каких-либо историй при помощи пальцев. Пальчиковые игры — это упражнения пальчиковой гимнастики. «Большие и маленькие», «Моя семья», «Месим тесто», «Ладушки», «Вот мои глазки, вот мой носик», «Коза рогатая»,  «Плавает рыбка» , «Сидит белка на тележке»,  «Курочка», «Сорока – ворона», «Гладим котика рукой», «Ладошка вверх, ладошка вниз»</vt:lpstr>
      <vt:lpstr> Результат: Развитие мелкой моторики пальцев рук, координацию речи и движений, манипуляции с предметами, ручной умелости, снятие синкенезий и мышечных зажимов. Совершенствование мелкой и речевой моторики, стимулирование речевого развития. </vt:lpstr>
      <vt:lpstr>7. «Биоэнергопластика» Основной принцип биоэнергопластики – это сопряжённая работа кистей, пальцев рук и артикуляционного аппарата, где движения рук имитируют движения речевого аппарата. Цель использования:  Активизация интеллектуальной деятельности,  развитие координации, мелкой и артикуляционной моторики  Логопедическая деятельность Является одним из этапов работы   Результаты использования Развитие у детей кинестетических ощущений органов артикуляции, позволяющих почувствовать различные положения органов артикуляционного аппарата. Улучшается речь     </vt:lpstr>
      <vt:lpstr>Упражнение для языка «Бегемот» - упражнение сопровождается сжиманием и разжиманием кистей рук; Упражнение для языка «Лопата» - кисти рук расслаблены и опущены; Упражнение для языка «Желобок» - кисти рук принимают форму «лодочки» (пальцы сомкнуты, немного согнуты, кончики пальцев примыкают друг к другу); </vt:lpstr>
      <vt:lpstr>8. Релаксация - комплекс расслабляющих упражнений, снимающих напряжение мышц рук и ног, мышц шеи и речевого аппарата  Упражнения: «Кулачки» «Олени», «Любопытная Варвара»  </vt:lpstr>
      <vt:lpstr>9.Самомассаж лицевой мускулатуры  Цель: Стимулирование и активизация мышечного тонуса.  Самомассаж мышц лица: 1. «Рисуем дорожки» - движения пальцев от середины лба к вискам. 2. «Рисуем яблочки» - круговые движения от середин лба к вискам. 3. «Дождик» - легкое постукивание или похлопывание кончиками пальцев по лбу. 4. «Рисуем брови» - провести по бровям от переносицы к вискам каждым пальцем поочередно, начиная с указательного. 5. «Наденем очки» - легким движение проводить легко от виска, по краю скуловой кости к переносице, а затем по брови к вискам. 6. «Нарисуем усы» - движение указательными средними пальцами от середины верхней губы к углам рта. 7. «Клювик» - движение указательным и средним пальцами от углов верхней губы к середине, а затем от углов нижней губы к середине. 8. «Погладим подбородок» - тыльной поверхностью пальцев поглаживать от середины подбородка к ушам. 9. «Расческа» - поглаживание губ зубами. 10. «Молоточек» - постукивание губ зубами. 11. Пожевывание попеременно то верхней, то нижней губы. 12. «Пальцевый душ» - набрать воздух под верхнюю губу и легонько постукивать по ней кончиками пальцев, проделать тоже самое движение, набрав воздух под нижнюю губу. </vt:lpstr>
      <vt:lpstr>Самомассаж  пальцевой мускулатуры </vt:lpstr>
      <vt:lpstr>    10.Психогимнастика - это курс специальных занятий (этюдов, упражнений и игр), направленных на развитие и коррекцию различных сторон психики ребенка (как ее познавательной, так и эмоционально-личностной сферы).  Игры  и этюды «Четыре стихии»,  «Запомни движения»,  «Передача чувств»,  «Позови ласково»,  «Моя любимая игрушка»,  «Поделись своим теплом»,  «Назови себя»,  «Пирамида любви» Цель: Обучение детей  выразительным  движениям,  тренировка  психомоторных  функций,  снижение  эмоционального  напряжения.    </vt:lpstr>
      <vt:lpstr>Игра «Запомни картинку»  Цель игры: развитие произвольной памяти.  Для игры заранее заготавливается 10-15 любых картинок. На каждой картинке должен быть изображен один предмет. Игру можно провести как соревнование между несколькими детьми. Играющие рассматривают картинки 2-3 минуты, потом картинки убираются, и все называют те картинки, которые они запомнили. Выигрывает тот, кто последним вспомнит картинку, еще не названную другим. </vt:lpstr>
      <vt:lpstr>Здоровьесберегающие технологии  в  логопедической оздоровительной работе способствуют: </vt:lpstr>
      <vt:lpstr>Применение перечисленных ЗСТ, а также создание наиболее разнообразной, интересной для ребенка речевой среды, неизменно приводит к повышению эффективности коррекционной работы, сохранению и развитию физического и психического здоровья ребенка</vt:lpstr>
      <vt:lpstr> Благодарю за внимание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153</cp:revision>
  <dcterms:created xsi:type="dcterms:W3CDTF">2022-04-02T09:02:49Z</dcterms:created>
  <dcterms:modified xsi:type="dcterms:W3CDTF">2022-04-18T11:25:29Z</dcterms:modified>
</cp:coreProperties>
</file>