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3" r:id="rId7"/>
    <p:sldId id="260" r:id="rId8"/>
    <p:sldId id="262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10D2-9E3B-475B-861E-35E7777EC3DD}" type="datetimeFigureOut">
              <a:rPr lang="ru-RU" smtClean="0"/>
              <a:t>26.09.2021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05867-6431-4F7D-8E5A-4C38D347ED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hudo-udo.info/chistogovork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403648" y="548680"/>
            <a:ext cx="662473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Консультация для </a:t>
            </a:r>
            <a:r>
              <a:rPr lang="ru-RU" sz="2800" b="1" dirty="0" smtClean="0">
                <a:solidFill>
                  <a:srgbClr val="002060"/>
                </a:solidFill>
              </a:rPr>
              <a:t>родителей</a:t>
            </a:r>
          </a:p>
          <a:p>
            <a:endParaRPr lang="ru-RU" sz="2800" dirty="0"/>
          </a:p>
          <a:p>
            <a:pPr algn="ctr"/>
            <a:r>
              <a:rPr lang="ru-RU" sz="3200" b="1" dirty="0">
                <a:solidFill>
                  <a:srgbClr val="7030A0"/>
                </a:solidFill>
              </a:rPr>
              <a:t>«Автоматизация звуков в домашних условиях</a:t>
            </a:r>
            <a:r>
              <a:rPr lang="ru-RU" sz="3200" b="1" dirty="0" smtClean="0">
                <a:solidFill>
                  <a:srgbClr val="7030A0"/>
                </a:solidFill>
              </a:rPr>
              <a:t>»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sz="3200" i="1" u="sng" dirty="0" smtClean="0">
                <a:solidFill>
                  <a:srgbClr val="002060"/>
                </a:solidFill>
              </a:rPr>
              <a:t>Цель</a:t>
            </a:r>
            <a:r>
              <a:rPr lang="ru-RU" sz="3200" dirty="0">
                <a:solidFill>
                  <a:srgbClr val="002060"/>
                </a:solidFill>
              </a:rPr>
              <a:t>: познакомить родителей с принципами и приемами автоматизации поставленных звуков в домашних </a:t>
            </a:r>
            <a:r>
              <a:rPr lang="ru-RU" sz="3200" dirty="0" smtClean="0">
                <a:solidFill>
                  <a:srgbClr val="002060"/>
                </a:solidFill>
              </a:rPr>
              <a:t>условиях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FF0000"/>
                </a:solidFill>
              </a:rPr>
              <a:t>Чистоговорки для развития речи детей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dirty="0"/>
              <a:t> </a:t>
            </a:r>
            <a:r>
              <a:rPr lang="ru-RU" sz="2700" dirty="0"/>
              <a:t>https://bibusha.ru/chistogovorki-dlya-detej-v-kartinkakh-i-video-ot-lisenka-bibushi</a:t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u="sng" dirty="0">
                <a:hlinkClick r:id="rId3"/>
              </a:rPr>
              <a:t>https://chudo-udo.info/chistogovorki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ru-RU" smtClean="0"/>
          </a:p>
          <a:p>
            <a:endParaRPr lang="ru-RU"/>
          </a:p>
          <a:p>
            <a:endParaRPr lang="ru-RU" smtClean="0"/>
          </a:p>
          <a:p>
            <a:endParaRPr lang="ru-RU"/>
          </a:p>
          <a:p>
            <a:endParaRPr lang="ru-RU" smtClean="0"/>
          </a:p>
          <a:p>
            <a:endParaRPr lang="ru-RU"/>
          </a:p>
          <a:p>
            <a:r>
              <a:rPr lang="ru-RU" sz="2000">
                <a:solidFill>
                  <a:srgbClr val="002060"/>
                </a:solidFill>
              </a:rPr>
              <a:t>Чистоговорки для развития речи ваших малышей с тематическими карточками для распечатки. При помощи чистоговорок вы сможете выработать четкую дикцию у детей, не прибегая к помощи логопеда, сформируете у ребенка внятную, фразовую и правильную речь.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5300" dirty="0" smtClean="0">
                <a:solidFill>
                  <a:srgbClr val="FF0000"/>
                </a:solidFill>
              </a:rPr>
              <a:t>Спасибо за внимание</a:t>
            </a:r>
            <a:endParaRPr lang="ru-RU" sz="5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87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475656" y="620689"/>
            <a:ext cx="63367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Посещая регулярно занятия логопеда, звукопроизношение дошкольника может приобрести характер «кабинетной речи», когда в кабинете логопеда (или при просьбе повторить правильно) звуки получаются чёткими, а в произвольной речи эти же звуки ребёнок произносит искажённо. Это свидетельствует о том, что процесс коррекции звукопроизношения находится на этапе «автоматизации». Скорость прохождения этого этапа зависит от частоты выполнения заданий, направленных на автоматизацию поставленных звуков. В идеале необходимы ежедневные занятия по автоматизации хотя бы по 5-15 минут в день.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51520" y="188641"/>
            <a:ext cx="8892480" cy="13665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Произношение </a:t>
            </a:r>
            <a:r>
              <a:rPr lang="ru-RU" dirty="0"/>
              <a:t>звуков речи - это сложный двигательный навык</a:t>
            </a:r>
            <a:r>
              <a:rPr lang="ru-RU" dirty="0" smtClean="0"/>
              <a:t>. Звуки </a:t>
            </a:r>
            <a:r>
              <a:rPr lang="ru-RU" dirty="0"/>
              <a:t>речи образуются в результате сложного комплекса движений артикуляционных органов</a:t>
            </a:r>
            <a:r>
              <a:rPr lang="ru-RU" dirty="0" smtClean="0"/>
              <a:t>.</a:t>
            </a:r>
            <a:r>
              <a:rPr lang="ru-RU" dirty="0"/>
              <a:t> В связи с этим, этапу автоматизации звуков, должен предшествовать этап подготовки органов </a:t>
            </a:r>
            <a:r>
              <a:rPr lang="ru-RU" dirty="0" err="1"/>
              <a:t>артикулляции</a:t>
            </a:r>
            <a:r>
              <a:rPr lang="ru-RU" dirty="0"/>
              <a:t> к произношению звуков, т.е необходимо выполнить артикуляционную гимнастику.</a:t>
            </a:r>
          </a:p>
          <a:p>
            <a:r>
              <a:rPr lang="ru-RU" b="1" dirty="0"/>
              <a:t>Артикуляционная гимнастика</a:t>
            </a:r>
            <a:r>
              <a:rPr lang="ru-RU" dirty="0"/>
              <a:t> - это совокупность специальных упражнений, направленных на  укрепление мышц артикуляционного аппарата, развитие силы, подвижности и </a:t>
            </a:r>
            <a:r>
              <a:rPr lang="ru-RU" dirty="0" err="1"/>
              <a:t>дифференцированности</a:t>
            </a:r>
            <a:r>
              <a:rPr lang="ru-RU" dirty="0"/>
              <a:t> движений органов, участвующих в речевом процессе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Бытует мнение, что артикуляционная гимнастика – это не столь важное, несерьёзное занятие, которым можно и не заниматься. Однако, это не так.</a:t>
            </a:r>
          </a:p>
          <a:p>
            <a:r>
              <a:rPr lang="ru-RU" dirty="0"/>
              <a:t>Систематичное выполнение артикуляционных упражнений позволяет:</a:t>
            </a:r>
          </a:p>
          <a:p>
            <a:r>
              <a:rPr lang="ru-RU" dirty="0"/>
              <a:t>подготовить артикуляционный аппарат к самостоятельному становлению произношения звуков;</a:t>
            </a:r>
          </a:p>
          <a:p>
            <a:r>
              <a:rPr lang="ru-RU" dirty="0"/>
              <a:t>быстрее преодолеть речевые дефекты;</a:t>
            </a:r>
          </a:p>
          <a:p>
            <a:r>
              <a:rPr lang="ru-RU" dirty="0"/>
              <a:t>привести тонус мышц губ, щек и языка в норму.</a:t>
            </a:r>
          </a:p>
          <a:p>
            <a:r>
              <a:rPr lang="ru-RU" dirty="0"/>
              <a:t>Существует несколько основных правил для достижения эффекта от проведения артикуляционной гимнастики дома:</a:t>
            </a:r>
          </a:p>
          <a:p>
            <a:r>
              <a:rPr lang="ru-RU" dirty="0"/>
              <a:t>заниматься следует ежедневно 7 – 10 минут;</a:t>
            </a:r>
          </a:p>
          <a:p>
            <a:r>
              <a:rPr lang="ru-RU" dirty="0"/>
              <a:t>все упражнения проводятся перед зеркалом;</a:t>
            </a:r>
          </a:p>
          <a:p>
            <a:r>
              <a:rPr lang="ru-RU" dirty="0" smtClean="0"/>
              <a:t>сначала </a:t>
            </a:r>
            <a:r>
              <a:rPr lang="ru-RU" dirty="0"/>
              <a:t>упражнение проводится медленно, не спеша, 4 – 5 упражнений в день, затем каждый день прибавляем по одному новому упражнению;</a:t>
            </a:r>
          </a:p>
          <a:p>
            <a:r>
              <a:rPr lang="ru-RU" dirty="0"/>
              <a:t>для каждой группы звуков существуют свои артикуляционные </a:t>
            </a:r>
            <a:r>
              <a:rPr lang="ru-RU" dirty="0" smtClean="0"/>
              <a:t>комплексы. </a:t>
            </a:r>
            <a:endParaRPr lang="ru-RU" dirty="0"/>
          </a:p>
          <a:p>
            <a:endParaRPr lang="ru-RU" dirty="0"/>
          </a:p>
        </p:txBody>
      </p:sp>
      <p:pic>
        <p:nvPicPr>
          <p:cNvPr id="7" name="Picture 2" descr="https://luckclub.ru/images/luckclub/2019/01/vospitatel-provodit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6"/>
            <a:ext cx="5400600" cy="364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043608" y="476672"/>
            <a:ext cx="35283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несколько основных правил для достижения эффекта от проведения артикуляционной гимнастики дома: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заниматься следует ежедневно 7 – 10 минут;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упражнения проводятся перед зеркалом;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упражнение проводится медленно, не спеша, 4 – 5 упражнений в день, затем каждый день прибавляем по одному новому упражнению;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каждой группы звуков существуют свои артикуляционные комплексы, которые вам предоставит логопед.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https://ds04.infourok.ru/uploads/ex/0a17/00116f36-c7ea805b/hello_html_363f5ee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3908"/>
            <a:ext cx="4032955" cy="585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95536" y="332656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002060"/>
                </a:solidFill>
              </a:rPr>
              <a:t>Прежде, чем переходить к этапу автоматизации, необходимо </a:t>
            </a:r>
            <a:r>
              <a:rPr lang="ru-RU" sz="2000" b="1" i="1" dirty="0" smtClean="0">
                <a:solidFill>
                  <a:srgbClr val="002060"/>
                </a:solidFill>
              </a:rPr>
              <a:t>обсудить, </a:t>
            </a:r>
            <a:r>
              <a:rPr lang="ru-RU" sz="2000" b="1" i="1" dirty="0">
                <a:solidFill>
                  <a:srgbClr val="002060"/>
                </a:solidFill>
              </a:rPr>
              <a:t>что ребенок произносит звук изолированно совершенно правильно и четко при продолжительном или многократном </a:t>
            </a:r>
            <a:r>
              <a:rPr lang="ru-RU" sz="2000" b="1" i="1" dirty="0" smtClean="0">
                <a:solidFill>
                  <a:srgbClr val="002060"/>
                </a:solidFill>
              </a:rPr>
              <a:t>повторении. </a:t>
            </a:r>
            <a:endParaRPr lang="ru-RU" dirty="0"/>
          </a:p>
          <a:p>
            <a:endParaRPr lang="ru-RU" dirty="0" smtClean="0"/>
          </a:p>
          <a:p>
            <a:pPr algn="ctr"/>
            <a:r>
              <a:rPr lang="ru-RU" sz="2000" b="1" dirty="0"/>
              <a:t>Автоматизировать звук </a:t>
            </a:r>
            <a:r>
              <a:rPr lang="ru-RU" sz="2000" dirty="0"/>
              <a:t>– ввести его в слоги, слова, предложения, связную речь.  Автоматизация звука осуществляется по принципу от легкого к трудному, от простого к сложному и проводится в строгой последовательности:</a:t>
            </a:r>
          </a:p>
          <a:p>
            <a:pPr algn="ctr"/>
            <a:r>
              <a:rPr lang="ru-RU" sz="2000" dirty="0"/>
              <a:t>автоматизация звука в слогах (прямых, обратных, со стечением согласных);</a:t>
            </a:r>
          </a:p>
          <a:p>
            <a:pPr algn="ctr"/>
            <a:r>
              <a:rPr lang="ru-RU" sz="2000" dirty="0"/>
              <a:t>автоматизация звука в словах (в начале слова, середине, конце);</a:t>
            </a:r>
          </a:p>
          <a:p>
            <a:pPr algn="ctr"/>
            <a:r>
              <a:rPr lang="ru-RU" sz="2000" dirty="0"/>
              <a:t>автоматизация звука в предложениях;</a:t>
            </a:r>
          </a:p>
          <a:p>
            <a:pPr algn="ctr"/>
            <a:r>
              <a:rPr lang="ru-RU" sz="2000" dirty="0"/>
              <a:t>автоматизация звука в чистоговорках, скороговорках и стихах;</a:t>
            </a:r>
          </a:p>
          <a:p>
            <a:pPr algn="ctr"/>
            <a:r>
              <a:rPr lang="ru-RU" sz="2000" dirty="0"/>
              <a:t>автоматизация звука в коротких, а затем длинных рассказах;</a:t>
            </a:r>
          </a:p>
          <a:p>
            <a:pPr algn="ctr"/>
            <a:r>
              <a:rPr lang="ru-RU" sz="2000" dirty="0"/>
              <a:t>автоматизация звука в разговорной речи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51520" y="40466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и приёмы автоматизации поставленных звуков в речи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звука в слогах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s://logosha.com/wp-content/uploads/2017/05/1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405594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ds05.infourok.ru/uploads/ex/02eb/000d495a-bc7fa6f6/hello_html_me212a8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761"/>
          <a:stretch/>
        </p:blipFill>
        <p:spPr bwMode="auto">
          <a:xfrm>
            <a:off x="4644008" y="1196752"/>
            <a:ext cx="410445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27584" y="3429000"/>
            <a:ext cx="7128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Игру </a:t>
            </a:r>
            <a:r>
              <a:rPr lang="ru-RU" dirty="0"/>
              <a:t>«</a:t>
            </a:r>
            <a:r>
              <a:rPr lang="ru-RU" dirty="0" err="1"/>
              <a:t>Повторялки</a:t>
            </a:r>
            <a:r>
              <a:rPr lang="ru-RU" dirty="0" smtClean="0"/>
              <a:t>» можно </a:t>
            </a:r>
            <a:r>
              <a:rPr lang="ru-RU" dirty="0"/>
              <a:t>называть каждый раз по – разному: «Связист», «Внимательные ушки», «Не ошибись» и т.д.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Суть этих игр: за взрослым повторить цепочки слогов, например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ША ШО ШУ ШИ; ШВА, ШВО, ШВУ, ШВЫ и т.п.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 игре происходит не только умение проговаривать автоматизируемый звук, но и развивается слуховая память.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 автоматизации звука в слогах, </a:t>
            </a:r>
            <a:r>
              <a:rPr lang="ru-RU" dirty="0" smtClean="0"/>
              <a:t>словах, </a:t>
            </a:r>
            <a:r>
              <a:rPr lang="ru-RU" dirty="0"/>
              <a:t>в речи важно, чтобы ребенок выделял голосом автоматизируемый звук ( утрированное произношение). Когда звук будет автоматизирован, необходимость в этом отпадет.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87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043608" y="404664"/>
            <a:ext cx="74888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Автоматизация звуков в </a:t>
            </a:r>
            <a:r>
              <a:rPr lang="ru-RU" b="1" i="1" dirty="0" smtClean="0"/>
              <a:t>словах</a:t>
            </a:r>
          </a:p>
          <a:p>
            <a:r>
              <a:rPr lang="ru-RU" dirty="0"/>
              <a:t>Для автоматизации звука используют приемы отраженного повторения, самостоятельного называния слов по картинке</a:t>
            </a:r>
            <a:r>
              <a:rPr lang="ru-RU" i="1" dirty="0" smtClean="0"/>
              <a:t>.</a:t>
            </a:r>
          </a:p>
          <a:p>
            <a:r>
              <a:rPr lang="ru-RU" dirty="0"/>
              <a:t>Полезны задания, направляющие ребенка на поиск слов, содержащих данный звук (придумывание слов с данным звуком</a:t>
            </a:r>
            <a:r>
              <a:rPr lang="ru-RU" dirty="0" smtClean="0"/>
              <a:t>), творческие </a:t>
            </a:r>
            <a:r>
              <a:rPr lang="ru-RU" dirty="0"/>
              <a:t>упражнения, </a:t>
            </a:r>
            <a:r>
              <a:rPr lang="ru-RU" dirty="0" smtClean="0"/>
              <a:t>игры. </a:t>
            </a:r>
            <a:endParaRPr lang="ru-RU" dirty="0"/>
          </a:p>
          <a:p>
            <a:r>
              <a:rPr lang="ru-RU" b="1" i="1" dirty="0"/>
              <a:t>Автоматизация звука в словах </a:t>
            </a:r>
            <a:r>
              <a:rPr lang="ru-RU" dirty="0"/>
              <a:t>– это выработка нового навыка, требующая длительной систематической тренировки. Поэтому на каждое положение звука в слове – в начале, середине, конце </a:t>
            </a:r>
            <a:r>
              <a:rPr lang="ru-RU" dirty="0" smtClean="0"/>
              <a:t>–можно подбирать </a:t>
            </a:r>
            <a:r>
              <a:rPr lang="ru-RU" dirty="0"/>
              <a:t>по 20–30 </a:t>
            </a:r>
            <a:r>
              <a:rPr lang="ru-RU" dirty="0" smtClean="0"/>
              <a:t>картинок. </a:t>
            </a:r>
            <a:r>
              <a:rPr lang="ru-RU" dirty="0"/>
              <a:t>За одно занятие дается 10–16 слов, при этом каждое проговаривается 4–5 раз с выделением автоматизируемого звука (он произносится более длительно и утрированно).</a:t>
            </a:r>
          </a:p>
          <a:p>
            <a:r>
              <a:rPr lang="ru-RU" b="1" i="1" dirty="0"/>
              <a:t>Автоматизация звука в предложениях.</a:t>
            </a:r>
          </a:p>
          <a:p>
            <a:r>
              <a:rPr lang="ru-RU" dirty="0"/>
              <a:t>Автоматизация звука в предложениях проводится на базе отработанных слов, в той же последовательности. Вначале предлагаются предложения с умеренным включением звука, в дальнейшем автоматизация проводится на речевом материале, насыщенном данным звуком (в каждом слове предложения есть автоматизируемый звук).</a:t>
            </a:r>
          </a:p>
          <a:p>
            <a:r>
              <a:rPr lang="ru-RU" b="1" dirty="0"/>
              <a:t>Автоматизация звука в чистоговорках, скороговорках и стихах</a:t>
            </a:r>
            <a:r>
              <a:rPr lang="ru-RU" i="1" dirty="0"/>
              <a:t>.</a:t>
            </a:r>
            <a:endParaRPr lang="ru-RU" dirty="0"/>
          </a:p>
          <a:p>
            <a:r>
              <a:rPr lang="ru-RU" dirty="0"/>
              <a:t>Детям предлагают повторить или заучить чистоговорки, скороговорки и стихи.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449210" y="3244334"/>
            <a:ext cx="24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548680"/>
            <a:ext cx="70567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Комплекс</a:t>
            </a:r>
            <a:endParaRPr lang="ru-RU" sz="4000" b="1" i="1" dirty="0">
              <a:solidFill>
                <a:srgbClr val="FF0000"/>
              </a:solidFill>
            </a:endParaRPr>
          </a:p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 логопедических игр</a:t>
            </a:r>
          </a:p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 для автоматизации звуков</a:t>
            </a:r>
          </a:p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 в домашних условиях </a:t>
            </a:r>
            <a:endParaRPr lang="ru-RU" sz="4000" b="1" i="1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s://i.pinimg.com/736x/6d/ec/00/6dec00c0263436ffd1a7ee9335d4f6c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2935382" cy="294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i.mycdn.me/i?r=AzEPZsRbOZEKgBhR0XGMT1RkdL8dA9EFcMRQLbx-uwAi-qaKTM5SRkZCeTgDn6uOyic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71" t="11261" r="2775" b="4606"/>
          <a:stretch/>
        </p:blipFill>
        <p:spPr bwMode="auto">
          <a:xfrm>
            <a:off x="4628178" y="764704"/>
            <a:ext cx="3425873" cy="257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s://cf.ppt-online.org/files1/slide/f/F9RZJ6utdnIYr2ayifCMjLG73lQbPHpNzsgVkThmAo/slide-35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788" b="10978"/>
          <a:stretch/>
        </p:blipFill>
        <p:spPr bwMode="auto">
          <a:xfrm>
            <a:off x="1259632" y="4149080"/>
            <a:ext cx="299549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s://ds04.infourok.ru/uploads/ex/0e2f/00068a56-71438692/img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89040"/>
            <a:ext cx="3274375" cy="245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529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Чистоговорки для развития речи детей  https://bibusha.ru/chistogovorki-dlya-detej-v-kartinkakh-i-video-ot-lisenka-bibushi  https://chudo-udo.info/chistogovorki  </vt:lpstr>
      <vt:lpstr>        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XTreme.ws</cp:lastModifiedBy>
  <cp:revision>26</cp:revision>
  <dcterms:created xsi:type="dcterms:W3CDTF">2021-09-26T06:28:06Z</dcterms:created>
  <dcterms:modified xsi:type="dcterms:W3CDTF">2021-09-26T10:56:00Z</dcterms:modified>
</cp:coreProperties>
</file>