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  <p:sldId id="286" r:id="rId6"/>
    <p:sldId id="276" r:id="rId7"/>
    <p:sldId id="261" r:id="rId8"/>
    <p:sldId id="269" r:id="rId9"/>
    <p:sldId id="258" r:id="rId10"/>
    <p:sldId id="272" r:id="rId11"/>
    <p:sldId id="273" r:id="rId12"/>
    <p:sldId id="274" r:id="rId13"/>
    <p:sldId id="259" r:id="rId14"/>
    <p:sldId id="275" r:id="rId15"/>
    <p:sldId id="257" r:id="rId16"/>
    <p:sldId id="278" r:id="rId17"/>
    <p:sldId id="265" r:id="rId18"/>
    <p:sldId id="262" r:id="rId19"/>
    <p:sldId id="266" r:id="rId20"/>
    <p:sldId id="267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9" autoAdjust="0"/>
    <p:restoredTop sz="94660"/>
  </p:normalViewPr>
  <p:slideViewPr>
    <p:cSldViewPr>
      <p:cViewPr>
        <p:scale>
          <a:sx n="65" d="100"/>
          <a:sy n="65" d="100"/>
        </p:scale>
        <p:origin x="-123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286E-01B6-4952-A546-15F515ACF6C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317B-7F9F-4264-9BEF-C534DEA0B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286E-01B6-4952-A546-15F515ACF6C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317B-7F9F-4264-9BEF-C534DEA0B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286E-01B6-4952-A546-15F515ACF6C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317B-7F9F-4264-9BEF-C534DEA0B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286E-01B6-4952-A546-15F515ACF6C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317B-7F9F-4264-9BEF-C534DEA0B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286E-01B6-4952-A546-15F515ACF6C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317B-7F9F-4264-9BEF-C534DEA0B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286E-01B6-4952-A546-15F515ACF6C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317B-7F9F-4264-9BEF-C534DEA0B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286E-01B6-4952-A546-15F515ACF6C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317B-7F9F-4264-9BEF-C534DEA0B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286E-01B6-4952-A546-15F515ACF6C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317B-7F9F-4264-9BEF-C534DEA0B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286E-01B6-4952-A546-15F515ACF6C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317B-7F9F-4264-9BEF-C534DEA0B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286E-01B6-4952-A546-15F515ACF6C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317B-7F9F-4264-9BEF-C534DEA0B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286E-01B6-4952-A546-15F515ACF6C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317B-7F9F-4264-9BEF-C534DEA0B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4286E-01B6-4952-A546-15F515ACF6C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1317B-7F9F-4264-9BEF-C534DEA0B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Логопедический проект</a:t>
            </a:r>
            <a:br>
              <a:rPr lang="ru-RU" b="1" dirty="0" smtClean="0"/>
            </a:br>
            <a:r>
              <a:rPr lang="ru-RU" dirty="0" smtClean="0">
                <a:solidFill>
                  <a:srgbClr val="FF0000"/>
                </a:solidFill>
              </a:rPr>
              <a:t>«Слова-враги, слова-друзья»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Учитель – логопед: Суханова И.В.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8136904" cy="525658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2. Знакомство детей с антонимами: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Речевые игры "Найди слова с противоположным значением",  «Игра с мячом», «Кто быстрей» и др..</a:t>
            </a:r>
            <a:br>
              <a:rPr lang="ru-RU" sz="3600" b="1" i="1" dirty="0" smtClean="0">
                <a:solidFill>
                  <a:srgbClr val="0070C0"/>
                </a:solidFill>
              </a:rPr>
            </a:br>
            <a:r>
              <a:rPr lang="ru-RU" b="1" i="1" dirty="0" smtClean="0"/>
              <a:t> </a:t>
            </a:r>
            <a:r>
              <a:rPr lang="ru-RU" sz="3100" b="1" i="1" dirty="0" smtClean="0">
                <a:solidFill>
                  <a:srgbClr val="002060"/>
                </a:solidFill>
              </a:rPr>
              <a:t>Дидактические упражнения</a:t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> «Скажи наоборот» ,</a:t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>  «Я начну, а ты закончи» ,</a:t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> «Подбери подходящее слово»,</a:t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> «Кто больше», «Назови лишнее</a:t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> слово»,</a:t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> «Надо сказать по-другому» 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3" name="Picture 2" descr="E:\Desktop\Фотография ДС\Проект антонимы\IMG_20211109_105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708920"/>
            <a:ext cx="2160000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Работа с пословицами, поговорками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Больше  думай, ________ говори.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Добро помни, а зло ______.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Большому уму и в _______  голове не тесно.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Новых друзей наживай, а ______ не теряй.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924944"/>
            <a:ext cx="56166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5157192"/>
            <a:ext cx="51125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00B050"/>
                </a:solidFill>
              </a:rPr>
              <a:t>Работа с предметными картинками, иллюстрациями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216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73016"/>
            <a:ext cx="216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060848"/>
            <a:ext cx="216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717032"/>
            <a:ext cx="216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196752"/>
            <a:ext cx="21600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Игра «Лото»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E:\Desktop\Фотография ДС\Проект антонимы\IMG_20211116_094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268760"/>
            <a:ext cx="2326986" cy="2880000"/>
          </a:xfrm>
          <a:prstGeom prst="rect">
            <a:avLst/>
          </a:prstGeom>
          <a:noFill/>
        </p:spPr>
      </p:pic>
      <p:pic>
        <p:nvPicPr>
          <p:cNvPr id="2051" name="Picture 3" descr="E:\Desktop\Фотография ДС\Проект антонимы\IMG_20211116_094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2232248" cy="2880000"/>
          </a:xfrm>
          <a:prstGeom prst="rect">
            <a:avLst/>
          </a:prstGeom>
          <a:noFill/>
        </p:spPr>
      </p:pic>
      <p:pic>
        <p:nvPicPr>
          <p:cNvPr id="2052" name="Picture 4" descr="E:\Desktop\Фотография ДС\Проект антонимы\IMG_20211116_1016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32656"/>
            <a:ext cx="2354100" cy="2880000"/>
          </a:xfrm>
          <a:prstGeom prst="rect">
            <a:avLst/>
          </a:prstGeom>
          <a:noFill/>
        </p:spPr>
      </p:pic>
      <p:pic>
        <p:nvPicPr>
          <p:cNvPr id="6" name="Picture 2" descr="E:\Desktop\Фотография ДС\Проект антонимы\IMG_20211119_0845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645024"/>
            <a:ext cx="2232248" cy="2880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501008"/>
            <a:ext cx="230401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E:\Desktop\Фотография ДС\Проект антонимы\IMG_20211116_1101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4221088"/>
            <a:ext cx="2160000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Расширение словаря по лексическим темам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636912"/>
            <a:ext cx="216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564904"/>
            <a:ext cx="216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789040"/>
            <a:ext cx="216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700808"/>
            <a:ext cx="216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E:\Desktop\Фотография ДС\Проект антонимы\IMG_20211122_123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564904"/>
            <a:ext cx="2160000" cy="1620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23928" y="1859292"/>
            <a:ext cx="4392488" cy="39241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111111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111111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Уважаемые родители!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«Если птенец  имеет хоть капельку поддержки, чтобы расправить крылья, то он обязательно полетит».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Родительская забота – как птица – может подхватить своим крылом, окрылить, дать силы для преодоления трудностей, а может и пролететь мимо. На логопедическом пункте проходит проект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«Слова-враги, слова-друзья»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Цель проекта: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Учить подбирать 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синонимы, антонимы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к словам различных частей речи.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Мамы и папы! Развитие речи тесным образом связано с формированием мышления и воображения ребёнка.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Предлагаю «творческие задания»,  которые благоприятно повлияют на речевое развитие и помогут интересно провести время с ребёнком.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Играете, фантазируйте, сочиняйте, придумывайте.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Желаю Успеха!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581128"/>
            <a:ext cx="216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196752"/>
            <a:ext cx="2160000" cy="112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7744" y="47667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Включение родителей в педагогический процесс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75240" cy="172819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Выполнение творческих заданий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200" dirty="0" smtClean="0"/>
              <a:t>Нарисовать или наклеить картинки предметов противоположных по значению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22322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484784"/>
            <a:ext cx="21600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149080"/>
            <a:ext cx="2160000" cy="251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E:\Desktop\Фотография ДС\Проект антонимы\IMG_20211115_1054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412776"/>
            <a:ext cx="1944216" cy="2664296"/>
          </a:xfrm>
          <a:prstGeom prst="rect">
            <a:avLst/>
          </a:prstGeom>
          <a:noFill/>
        </p:spPr>
      </p:pic>
      <p:pic>
        <p:nvPicPr>
          <p:cNvPr id="8" name="Picture 2" descr="E:\Desktop\Фотография ДС\Проект антонимы\IMG_20211116_1005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3933056"/>
            <a:ext cx="2087992" cy="2591968"/>
          </a:xfrm>
          <a:prstGeom prst="rect">
            <a:avLst/>
          </a:prstGeom>
          <a:noFill/>
        </p:spPr>
      </p:pic>
      <p:pic>
        <p:nvPicPr>
          <p:cNvPr id="9" name="Picture 3" descr="E:\Desktop\Фотография ДС\Проект антонимы\IMG_20211116_1139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4581128"/>
            <a:ext cx="2160000" cy="1712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Соединить стрелкой синонимы;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Подобрать и записать к словам антонимы (противоположные по значению);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>
                <a:solidFill>
                  <a:srgbClr val="7030A0"/>
                </a:solidFill>
              </a:rPr>
              <a:t>Соединить между собой картинки , значение которых противоположных по смыслу.</a:t>
            </a: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endParaRPr lang="ru-RU" sz="22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E:\Desktop\Фотография ДС\Проект антонимы\IMG_20211116_121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3840000" cy="3888112"/>
          </a:xfrm>
          <a:prstGeom prst="rect">
            <a:avLst/>
          </a:prstGeom>
          <a:noFill/>
        </p:spPr>
      </p:pic>
      <p:pic>
        <p:nvPicPr>
          <p:cNvPr id="7172" name="Picture 4" descr="E:\Desktop\Фотография ДС\Проект антонимы\IMG_20211116_1148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916832"/>
            <a:ext cx="2160000" cy="3816104"/>
          </a:xfrm>
          <a:prstGeom prst="rect">
            <a:avLst/>
          </a:prstGeom>
          <a:noFill/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988840"/>
            <a:ext cx="2160000" cy="374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Проверка домашнего задания</a:t>
            </a:r>
            <a:br>
              <a:rPr lang="ru-RU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Найди и раскрась предметы противоположные по значению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E:\Desktop\Фотография ДС\Проект антонимы\IMG_20211109_092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772816"/>
            <a:ext cx="2160000" cy="288000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797152"/>
            <a:ext cx="2275200" cy="176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E:\Desktop\Фотография ДС\Проект антонимы\IMG_20211110_1113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412776"/>
            <a:ext cx="2433600" cy="2221677"/>
          </a:xfrm>
          <a:prstGeom prst="rect">
            <a:avLst/>
          </a:prstGeom>
          <a:noFill/>
        </p:spPr>
      </p:pic>
      <p:pic>
        <p:nvPicPr>
          <p:cNvPr id="2054" name="Picture 6" descr="E:\Desktop\Фотография ДС\Проект антонимы\IMG_20211109_0919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717032"/>
            <a:ext cx="2113317" cy="2880000"/>
          </a:xfrm>
          <a:prstGeom prst="rect">
            <a:avLst/>
          </a:prstGeom>
          <a:noFill/>
        </p:spPr>
      </p:pic>
      <p:pic>
        <p:nvPicPr>
          <p:cNvPr id="8" name="Picture 4" descr="E:\Desktop\Фотография ДС\Проект антонимы\IMG_20211109_0920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1772816"/>
            <a:ext cx="2160000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Тестирование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5" name="Picture 3" descr="E:\Desktop\Фотография ДС\Проект антонимы\IMG_20211117_092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2592288" cy="2105964"/>
          </a:xfrm>
          <a:prstGeom prst="rect">
            <a:avLst/>
          </a:prstGeom>
          <a:noFill/>
        </p:spPr>
      </p:pic>
      <p:pic>
        <p:nvPicPr>
          <p:cNvPr id="8196" name="Picture 4" descr="E:\Desktop\Фотография ДС\Проект антонимы\IMG_20211117_100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268760"/>
            <a:ext cx="2592288" cy="2073830"/>
          </a:xfrm>
          <a:prstGeom prst="rect">
            <a:avLst/>
          </a:prstGeom>
          <a:noFill/>
        </p:spPr>
      </p:pic>
      <p:pic>
        <p:nvPicPr>
          <p:cNvPr id="8198" name="Picture 6" descr="E:\Desktop\Фотография ДС\Проект антонимы\IMG_20211119_0854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573016"/>
            <a:ext cx="2160000" cy="2880000"/>
          </a:xfrm>
          <a:prstGeom prst="rect">
            <a:avLst/>
          </a:prstGeom>
          <a:noFill/>
        </p:spPr>
      </p:pic>
      <p:pic>
        <p:nvPicPr>
          <p:cNvPr id="8199" name="Picture 7" descr="E:\Desktop\Фотография ДС\Проект антонимы\IMG_20211118_0923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933056"/>
            <a:ext cx="2015984" cy="2520280"/>
          </a:xfrm>
          <a:prstGeom prst="rect">
            <a:avLst/>
          </a:prstGeom>
          <a:noFill/>
        </p:spPr>
      </p:pic>
      <p:pic>
        <p:nvPicPr>
          <p:cNvPr id="8200" name="Picture 8" descr="E:\Desktop\Фотография ДС\Проект антонимы\IMG_20211119_0855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645024"/>
            <a:ext cx="2160000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5530626"/>
          </a:xfrm>
        </p:spPr>
        <p:txBody>
          <a:bodyPr>
            <a:normAutofit/>
          </a:bodyPr>
          <a:lstStyle/>
          <a:p>
            <a:r>
              <a:rPr lang="ru-RU" sz="2700" b="1" i="1" u="sng" dirty="0" smtClean="0">
                <a:solidFill>
                  <a:srgbClr val="FF0000"/>
                </a:solidFill>
              </a:rPr>
              <a:t>Актуальность проекта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400" dirty="0" smtClean="0"/>
              <a:t>       При обследовании речевого развития  детей на логопедическом пункте я отметила  наличие проблем не только в фонетико – фонематических процессах, но и  в несформированности  лексико-грамматической компетентности. Нарушение лексики проявилось в ограничении объёма словаря, в резком расхождении объёма пассивного и активного словаря, и в неточности употребления слов. Особую трудность дошкольники испытывали при выполнении заданий на подбор антонимов и синонимов</a:t>
            </a:r>
            <a:r>
              <a:rPr lang="ru-RU" sz="3100" dirty="0" smtClean="0"/>
              <a:t>.</a:t>
            </a:r>
            <a:br>
              <a:rPr lang="ru-RU" sz="3100" dirty="0" smtClean="0"/>
            </a:br>
            <a:endParaRPr lang="ru-RU" sz="3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E:\Desktop\Фотография ДС\Проект антонимы\IMG_20211119_095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429000"/>
            <a:ext cx="2160000" cy="2880000"/>
          </a:xfrm>
          <a:prstGeom prst="rect">
            <a:avLst/>
          </a:prstGeom>
          <a:noFill/>
        </p:spPr>
      </p:pic>
      <p:pic>
        <p:nvPicPr>
          <p:cNvPr id="10243" name="Picture 3" descr="E:\Desktop\Фотография ДС\Проект антонимы\IMG_20211119_092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429000"/>
            <a:ext cx="2160000" cy="2880000"/>
          </a:xfrm>
          <a:prstGeom prst="rect">
            <a:avLst/>
          </a:prstGeom>
          <a:noFill/>
        </p:spPr>
      </p:pic>
      <p:pic>
        <p:nvPicPr>
          <p:cNvPr id="10244" name="Picture 4" descr="E:\Desktop\Фотография ДС\Проект антонимы\IMG_20211117_0903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692696"/>
            <a:ext cx="3240360" cy="2430270"/>
          </a:xfrm>
          <a:prstGeom prst="rect">
            <a:avLst/>
          </a:prstGeom>
          <a:noFill/>
        </p:spPr>
      </p:pic>
      <p:pic>
        <p:nvPicPr>
          <p:cNvPr id="10245" name="Picture 5" descr="E:\Desktop\Фотография ДС\Проект антонимы\IMG_20211117_0925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501008"/>
            <a:ext cx="2160000" cy="2880000"/>
          </a:xfrm>
          <a:prstGeom prst="rect">
            <a:avLst/>
          </a:prstGeom>
          <a:noFill/>
        </p:spPr>
      </p:pic>
      <p:pic>
        <p:nvPicPr>
          <p:cNvPr id="10" name="Picture 2" descr="E:\Desktop\Фотография ДС\Проект антонимы\IMG_20211117_0857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684596"/>
            <a:ext cx="3024096" cy="2456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338437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Благодарю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4882554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>
                <a:solidFill>
                  <a:srgbClr val="FF0000"/>
                </a:solidFill>
              </a:rPr>
              <a:t>Проблема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       У детей недостаточный словарный запас глаголов, прилагательных, наречий. Не умение быстро и безошибочно подбирать похожее по смыслу слово, слова  противоположного значения с разнообразными смысловыми оттенками, не всегда правильно применяют на практике грамматические правила.</a:t>
            </a:r>
            <a:br>
              <a:rPr lang="ru-RU" sz="3100" dirty="0" smtClean="0"/>
            </a:br>
            <a:r>
              <a:rPr lang="ru-RU" sz="3100" dirty="0" smtClean="0"/>
              <a:t>       Словарь дошкольника нуждается не только в количественном росте, но и в качественном совершенствовании.</a:t>
            </a:r>
            <a:endParaRPr lang="ru-RU" sz="3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116"/>
            <a:ext cx="9144000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u="sng" dirty="0" smtClean="0"/>
              <a:t>Цель:</a:t>
            </a:r>
            <a:endParaRPr lang="ru-RU" sz="28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75656" y="1587010"/>
            <a:ext cx="6984776" cy="1815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Формирование  умения  дошкольников  подбирать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синонимы, антонимы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к словам различных частей речи.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116"/>
            <a:ext cx="9144000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6034682"/>
          </a:xfrm>
        </p:spPr>
        <p:txBody>
          <a:bodyPr>
            <a:normAutofit/>
          </a:bodyPr>
          <a:lstStyle/>
          <a:p>
            <a:pPr algn="l"/>
            <a:r>
              <a:rPr lang="ru-RU" sz="3100" b="1" i="1" u="sng" dirty="0" smtClean="0">
                <a:solidFill>
                  <a:srgbClr val="FF0000"/>
                </a:solidFill>
              </a:rPr>
              <a:t>Задачи: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400" dirty="0" smtClean="0"/>
              <a:t> 1.Создание  условий для развития речевой  и мыслительной активности дошкольников, слухового и зрительного восприятия. </a:t>
            </a:r>
            <a:br>
              <a:rPr lang="ru-RU" sz="2400" dirty="0" smtClean="0"/>
            </a:br>
            <a:r>
              <a:rPr lang="ru-RU" sz="2400" dirty="0" smtClean="0"/>
              <a:t>2.Развитие умения подбирать слова сходные и противоположные по смыслу.</a:t>
            </a:r>
            <a:br>
              <a:rPr lang="ru-RU" sz="2400" dirty="0" smtClean="0"/>
            </a:br>
            <a:r>
              <a:rPr lang="ru-RU" sz="2400" dirty="0" smtClean="0"/>
              <a:t> 3.Расширение  и обогащение словарного запаса детей по лексическим темам: «Золотая осень»,  «День пожилых людей»,  «Насекомые», «Животные», «Моё село, моя страна».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931224" cy="2232248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I. Подготовительный этап (информационно-аналитический)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1.Создание необходимых педагогических условий для реализации проекта с учетом современных требований и речевых возможностей детей. </a:t>
            </a:r>
            <a:br>
              <a:rPr lang="ru-RU" sz="2800" dirty="0" smtClean="0"/>
            </a:br>
            <a:r>
              <a:rPr lang="ru-RU" sz="2800" dirty="0" smtClean="0"/>
              <a:t>     2. Планирования содержания работы.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212976"/>
            <a:ext cx="216024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780928"/>
            <a:ext cx="21600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284984"/>
            <a:ext cx="21600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941168"/>
            <a:ext cx="216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365841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rgbClr val="FF0000"/>
                </a:solidFill>
              </a:rPr>
              <a:t>1. Знакомство детей с синонимами: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/>
              <a:t>Работа со стихотворениями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Зябнет осинка,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Дрожит на ветру,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Стынет на солнышке,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Мерзнет в жару.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7030A0"/>
                </a:solidFill>
              </a:rPr>
              <a:t>Дуб дождя и ветра вовсе не боится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Кто сказал, что дубу страшно простудиться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Ведь до поздней осени дуб стоит зеленый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Значит дуб выносливый, значит закаленный.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E:\Desktop\Фотография ДС\Проект антонимы\IMG_20211116_095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645024"/>
            <a:ext cx="2448272" cy="2880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645024"/>
            <a:ext cx="2448272" cy="288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268760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304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Отгадать загадки, подобрать подходящую картинку и назвать её другими словами.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«Какие здесь слова-друзья?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речевые игры,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                  дидактические упражнения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    «Слова – приятели»,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«Скажи похожее»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                                    «Подумай какое слово не подходит»,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        «Найди другое слово»</a:t>
            </a: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12976"/>
            <a:ext cx="216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060848"/>
            <a:ext cx="288008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II. Основной этап</a:t>
            </a:r>
            <a:br>
              <a:rPr lang="ru-RU" sz="2200" b="1" dirty="0" smtClean="0"/>
            </a:br>
            <a:r>
              <a:rPr lang="ru-RU" sz="2200" b="1" dirty="0" smtClean="0"/>
              <a:t> реализации проекта</a:t>
            </a:r>
            <a:br>
              <a:rPr lang="ru-RU" sz="2200" b="1" dirty="0" smtClean="0"/>
            </a:br>
            <a:r>
              <a:rPr lang="ru-RU" sz="2200" b="1" dirty="0" smtClean="0"/>
              <a:t> </a:t>
            </a:r>
            <a:r>
              <a:rPr lang="ru-RU" sz="2200" b="1" i="1" dirty="0" smtClean="0"/>
              <a:t>(практический)</a:t>
            </a:r>
            <a:r>
              <a:rPr lang="ru-RU" sz="2200" b="1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Работа с таблицами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rgbClr val="FF0000"/>
                </a:solidFill>
              </a:rPr>
              <a:t>Синонимы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1032" name="Picture 8" descr="E:\Desktop\Фотография ДС\Проект антонимы\IMG_20211115_094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2160000" cy="2880000"/>
          </a:xfrm>
          <a:prstGeom prst="rect">
            <a:avLst/>
          </a:prstGeom>
          <a:noFill/>
        </p:spPr>
      </p:pic>
      <p:pic>
        <p:nvPicPr>
          <p:cNvPr id="1033" name="Picture 9" descr="E:\Desktop\Фотография ДС\Проект антонимы\IMG_20211110_1012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420888"/>
            <a:ext cx="2160000" cy="2880000"/>
          </a:xfrm>
          <a:prstGeom prst="rect">
            <a:avLst/>
          </a:prstGeom>
          <a:noFill/>
        </p:spPr>
      </p:pic>
      <p:pic>
        <p:nvPicPr>
          <p:cNvPr id="4098" name="Picture 2" descr="E:\Desktop\Фотография ДС\Проект антонимы\IMG_20211109_1023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76672"/>
            <a:ext cx="2160000" cy="2880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501008"/>
            <a:ext cx="216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501008"/>
            <a:ext cx="216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83</Words>
  <Application>Microsoft Office PowerPoint</Application>
  <PresentationFormat>Экран (4:3)</PresentationFormat>
  <Paragraphs>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Логопедический проект «Слова-враги, слова-друзья»   </vt:lpstr>
      <vt:lpstr>Актуальность проекта        При обследовании речевого развития  детей на логопедическом пункте я отметила  наличие проблем не только в фонетико – фонематических процессах, но и  в несформированности  лексико-грамматической компетентности. Нарушение лексики проявилось в ограничении объёма словаря, в резком расхождении объёма пассивного и активного словаря, и в неточности употребления слов. Особую трудность дошкольники испытывали при выполнении заданий на подбор антонимов и синонимов. </vt:lpstr>
      <vt:lpstr>Проблема         У детей недостаточный словарный запас глаголов, прилагательных, наречий. Не умение быстро и безошибочно подбирать похожее по смыслу слово, слова  противоположного значения с разнообразными смысловыми оттенками, не всегда правильно применяют на практике грамматические правила.        Словарь дошкольника нуждается не только в количественном росте, но и в качественном совершенствовании.</vt:lpstr>
      <vt:lpstr>Цель:</vt:lpstr>
      <vt:lpstr>Задачи:  1.Создание  условий для развития речевой  и мыслительной активности дошкольников, слухового и зрительного восприятия.  2.Развитие умения подбирать слова сходные и противоположные по смыслу.  3.Расширение  и обогащение словарного запаса детей по лексическим темам: «Золотая осень»,  «День пожилых людей»,  «Насекомые», «Животные», «Моё село, моя страна».  </vt:lpstr>
      <vt:lpstr>I. Подготовительный этап (информационно-аналитический)  1.Создание необходимых педагогических условий для реализации проекта с учетом современных требований и речевых возможностей детей.       2. Планирования содержания работы. </vt:lpstr>
      <vt:lpstr>1. Знакомство детей с синонимами: Работа со стихотворениями Зябнет осинка, Дрожит на ветру, Стынет на солнышке, Мерзнет в жару.  Дуб дождя и ветра вовсе не боится Кто сказал, что дубу страшно простудиться Ведь до поздней осени дуб стоит зеленый Значит дуб выносливый, значит закаленный. </vt:lpstr>
      <vt:lpstr>         Отгадать загадки, подобрать подходящую картинку и назвать её другими словами. «Какие здесь слова-друзья?      речевые игры,                     дидактические упражнения      «Слова – приятели», «Скажи похожее»                                       «Подумай какое слово не подходит»,           «Найди другое слово»   </vt:lpstr>
      <vt:lpstr>II. Основной этап  реализации проекта  (практический)  Работа с таблицами Синонимы  </vt:lpstr>
      <vt:lpstr>2. Знакомство детей с антонимами: Речевые игры "Найди слова с противоположным значением",  «Игра с мячом», «Кто быстрей» и др..  Дидактические упражнения  «Скажи наоборот» ,   «Я начну, а ты закончи» ,  «Подбери подходящее слово»,  «Кто больше», «Назови лишнее  слово»,  «Надо сказать по-другому»  </vt:lpstr>
      <vt:lpstr>Работа с пословицами, поговорками Больше  думай, ________ говори. Добро помни, а зло ______. Большому уму и в _______  голове не тесно. Новых друзей наживай, а ______ не теряй.</vt:lpstr>
      <vt:lpstr>Работа с предметными картинками, иллюстрациями</vt:lpstr>
      <vt:lpstr>Игра «Лото»</vt:lpstr>
      <vt:lpstr>Расширение словаря по лексическим темам</vt:lpstr>
      <vt:lpstr>Слайд 15</vt:lpstr>
      <vt:lpstr>Выполнение творческих заданий Нарисовать или наклеить картинки предметов противоположных по значению </vt:lpstr>
      <vt:lpstr>Соединить стрелкой синонимы; Подобрать и записать к словам антонимы (противоположные по значению);  Соединить между собой картинки , значение которых противоположных по смыслу. </vt:lpstr>
      <vt:lpstr>Проверка домашнего задания Найди и раскрась предметы противоположные по значению</vt:lpstr>
      <vt:lpstr>Тестирование</vt:lpstr>
      <vt:lpstr>Слайд 20</vt:lpstr>
      <vt:lpstr>Благодарю 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92</cp:revision>
  <dcterms:created xsi:type="dcterms:W3CDTF">2021-11-24T08:20:20Z</dcterms:created>
  <dcterms:modified xsi:type="dcterms:W3CDTF">2021-12-13T14:32:53Z</dcterms:modified>
</cp:coreProperties>
</file>